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2"/>
  </p:notesMasterIdLst>
  <p:sldIdLst>
    <p:sldId id="260" r:id="rId5"/>
    <p:sldId id="262" r:id="rId6"/>
    <p:sldId id="291" r:id="rId7"/>
    <p:sldId id="263" r:id="rId8"/>
    <p:sldId id="264" r:id="rId9"/>
    <p:sldId id="265" r:id="rId10"/>
    <p:sldId id="305" r:id="rId11"/>
    <p:sldId id="310" r:id="rId12"/>
    <p:sldId id="306" r:id="rId13"/>
    <p:sldId id="307" r:id="rId14"/>
    <p:sldId id="308" r:id="rId15"/>
    <p:sldId id="309" r:id="rId16"/>
    <p:sldId id="300" r:id="rId17"/>
    <p:sldId id="302" r:id="rId18"/>
    <p:sldId id="301" r:id="rId19"/>
    <p:sldId id="304" r:id="rId20"/>
    <p:sldId id="29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obinson Sarah (RQ3) BCH" initials="RS(B" lastIdx="8"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81916" autoAdjust="0"/>
  </p:normalViewPr>
  <p:slideViewPr>
    <p:cSldViewPr>
      <p:cViewPr varScale="1">
        <p:scale>
          <a:sx n="49" d="100"/>
          <a:sy n="49" d="100"/>
        </p:scale>
        <p:origin x="179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F229AC-8124-46CA-AC7A-28B2B804A097}" type="datetimeFigureOut">
              <a:rPr lang="en-GB" smtClean="0"/>
              <a:t>02/12/2024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CB30B1-D432-4CEF-8A25-F8F8E96BB050}" type="slidenum">
              <a:rPr lang="en-GB" smtClean="0"/>
              <a:t>‹#›</a:t>
            </a:fld>
            <a:endParaRPr lang="en-GB"/>
          </a:p>
        </p:txBody>
      </p:sp>
    </p:spTree>
    <p:extLst>
      <p:ext uri="{BB962C8B-B14F-4D97-AF65-F5344CB8AC3E}">
        <p14:creationId xmlns:p14="http://schemas.microsoft.com/office/powerpoint/2010/main" val="834425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Please edit</a:t>
            </a:r>
            <a:r>
              <a:rPr lang="en-GB" baseline="0" dirty="0"/>
              <a:t> this slide depending on who is delivering the workshop.</a:t>
            </a:r>
            <a:endParaRPr lang="en-GB" dirty="0"/>
          </a:p>
          <a:p>
            <a:endParaRPr lang="en-GB" dirty="0"/>
          </a:p>
        </p:txBody>
      </p:sp>
      <p:sp>
        <p:nvSpPr>
          <p:cNvPr id="4" name="Slide Number Placeholder 3"/>
          <p:cNvSpPr>
            <a:spLocks noGrp="1"/>
          </p:cNvSpPr>
          <p:nvPr>
            <p:ph type="sldNum" sz="quarter" idx="10"/>
          </p:nvPr>
        </p:nvSpPr>
        <p:spPr/>
        <p:txBody>
          <a:bodyPr/>
          <a:lstStyle/>
          <a:p>
            <a:fld id="{E1CB30B1-D432-4CEF-8A25-F8F8E96BB050}" type="slidenum">
              <a:rPr lang="en-GB" smtClean="0"/>
              <a:t>2</a:t>
            </a:fld>
            <a:endParaRPr lang="en-GB" dirty="0"/>
          </a:p>
        </p:txBody>
      </p:sp>
    </p:spTree>
    <p:extLst>
      <p:ext uri="{BB962C8B-B14F-4D97-AF65-F5344CB8AC3E}">
        <p14:creationId xmlns:p14="http://schemas.microsoft.com/office/powerpoint/2010/main" val="1489873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Hands up who thinks it is the cat and hands up who thinks</a:t>
            </a:r>
            <a:r>
              <a:rPr lang="en-GB" baseline="0" dirty="0"/>
              <a:t> it is the elephant</a:t>
            </a:r>
            <a:endParaRPr lang="en-GB" dirty="0"/>
          </a:p>
          <a:p>
            <a:r>
              <a:rPr lang="en-GB" dirty="0"/>
              <a:t>The large the animal, the less sleep is</a:t>
            </a:r>
            <a:r>
              <a:rPr lang="en-GB" baseline="0" dirty="0"/>
              <a:t> needed.</a:t>
            </a:r>
          </a:p>
          <a:p>
            <a:endParaRPr lang="en-GB" baseline="0" dirty="0"/>
          </a:p>
          <a:p>
            <a:r>
              <a:rPr lang="en-GB" baseline="0" dirty="0"/>
              <a:t>This is similar for most mammals. The general rule is that the larger the mammal the less sleep they need. One reason this might be is because larger animals need to eat more food so need to spend longer awake looking for or hunting the food.</a:t>
            </a:r>
            <a:endParaRPr lang="en-GB" dirty="0"/>
          </a:p>
        </p:txBody>
      </p:sp>
      <p:sp>
        <p:nvSpPr>
          <p:cNvPr id="4" name="Slide Number Placeholder 3"/>
          <p:cNvSpPr>
            <a:spLocks noGrp="1"/>
          </p:cNvSpPr>
          <p:nvPr>
            <p:ph type="sldNum" sz="quarter" idx="10"/>
          </p:nvPr>
        </p:nvSpPr>
        <p:spPr/>
        <p:txBody>
          <a:bodyPr/>
          <a:lstStyle/>
          <a:p>
            <a:fld id="{E1CB30B1-D432-4CEF-8A25-F8F8E96BB050}" type="slidenum">
              <a:rPr lang="en-GB" smtClean="0"/>
              <a:t>3</a:t>
            </a:fld>
            <a:endParaRPr lang="en-GB"/>
          </a:p>
        </p:txBody>
      </p:sp>
    </p:spTree>
    <p:extLst>
      <p:ext uri="{BB962C8B-B14F-4D97-AF65-F5344CB8AC3E}">
        <p14:creationId xmlns:p14="http://schemas.microsoft.com/office/powerpoint/2010/main" val="32164267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Growth hormone – aids your child to grow and develop, it</a:t>
            </a:r>
            <a:r>
              <a:rPr lang="en-GB" baseline="0" dirty="0"/>
              <a:t> a</a:t>
            </a:r>
            <a:r>
              <a:rPr lang="en-GB" dirty="0"/>
              <a:t>ids your</a:t>
            </a:r>
            <a:r>
              <a:rPr lang="en-GB" baseline="0" dirty="0"/>
              <a:t> brain to recover from your day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Melatonin is a</a:t>
            </a:r>
            <a:r>
              <a:rPr lang="en-GB" baseline="0" dirty="0"/>
              <a:t> hormone in your brain</a:t>
            </a:r>
            <a:r>
              <a:rPr lang="en-GB" dirty="0"/>
              <a:t> and helps your body</a:t>
            </a:r>
            <a:r>
              <a:rPr lang="en-GB" baseline="0" dirty="0"/>
              <a:t> when its time to sleep and wake up.  The hormone is released at night</a:t>
            </a:r>
            <a:endParaRPr lang="en-GB" dirty="0"/>
          </a:p>
          <a:p>
            <a:endParaRPr lang="en-GB" baseline="0" dirty="0"/>
          </a:p>
          <a:p>
            <a:r>
              <a:rPr lang="en-GB" baseline="0" dirty="0"/>
              <a:t> </a:t>
            </a:r>
          </a:p>
          <a:p>
            <a:r>
              <a:rPr lang="en-GB" baseline="0" dirty="0"/>
              <a:t>Allows your brain to store your memories and make space for new memories and allows your body to rest ready for a new day of exercise.  It also allows your body to repair itself from any injuries that you have got</a:t>
            </a:r>
          </a:p>
          <a:p>
            <a:endParaRPr lang="en-GB" baseline="0" dirty="0"/>
          </a:p>
          <a:p>
            <a:r>
              <a:rPr lang="en-GB" baseline="0" dirty="0"/>
              <a:t>Helps you to stay alert and have the ability to learn</a:t>
            </a:r>
          </a:p>
          <a:p>
            <a:endParaRPr lang="en-GB" baseline="0" dirty="0"/>
          </a:p>
          <a:p>
            <a:r>
              <a:rPr lang="en-GB" baseline="0" dirty="0"/>
              <a:t>Helps you to perform effectively and safely throughout your day</a:t>
            </a:r>
          </a:p>
          <a:p>
            <a:endParaRPr lang="en-GB" baseline="0" dirty="0"/>
          </a:p>
          <a:p>
            <a:r>
              <a:rPr lang="en-GB" baseline="0" dirty="0"/>
              <a:t>Prevents illnesses </a:t>
            </a:r>
            <a:endParaRPr lang="en-GB" dirty="0"/>
          </a:p>
          <a:p>
            <a:endParaRPr lang="en-GB" dirty="0"/>
          </a:p>
        </p:txBody>
      </p:sp>
      <p:sp>
        <p:nvSpPr>
          <p:cNvPr id="4" name="Slide Number Placeholder 3"/>
          <p:cNvSpPr>
            <a:spLocks noGrp="1"/>
          </p:cNvSpPr>
          <p:nvPr>
            <p:ph type="sldNum" sz="quarter" idx="10"/>
          </p:nvPr>
        </p:nvSpPr>
        <p:spPr/>
        <p:txBody>
          <a:bodyPr/>
          <a:lstStyle/>
          <a:p>
            <a:fld id="{E1CB30B1-D432-4CEF-8A25-F8F8E96BB050}" type="slidenum">
              <a:rPr lang="en-GB" smtClean="0"/>
              <a:t>4</a:t>
            </a:fld>
            <a:endParaRPr lang="en-GB"/>
          </a:p>
        </p:txBody>
      </p:sp>
    </p:spTree>
    <p:extLst>
      <p:ext uri="{BB962C8B-B14F-4D97-AF65-F5344CB8AC3E}">
        <p14:creationId xmlns:p14="http://schemas.microsoft.com/office/powerpoint/2010/main" val="29628470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question – 3 options with interactive answers e.g. hands on shoulders, hands on head?</a:t>
            </a:r>
          </a:p>
          <a:p>
            <a:endParaRPr lang="en-GB" dirty="0"/>
          </a:p>
          <a:p>
            <a:r>
              <a:rPr lang="en-GB" dirty="0"/>
              <a:t>5 hours – put your hands on your hips</a:t>
            </a:r>
          </a:p>
          <a:p>
            <a:endParaRPr lang="en-GB" dirty="0"/>
          </a:p>
          <a:p>
            <a:r>
              <a:rPr lang="en-GB" dirty="0"/>
              <a:t>8 hours – put your hands on your shoulders</a:t>
            </a:r>
          </a:p>
          <a:p>
            <a:endParaRPr lang="en-GB" dirty="0"/>
          </a:p>
          <a:p>
            <a:r>
              <a:rPr lang="en-GB" dirty="0"/>
              <a:t>10 hours – put your hands on your head</a:t>
            </a:r>
          </a:p>
        </p:txBody>
      </p:sp>
      <p:sp>
        <p:nvSpPr>
          <p:cNvPr id="4" name="Slide Number Placeholder 3"/>
          <p:cNvSpPr>
            <a:spLocks noGrp="1"/>
          </p:cNvSpPr>
          <p:nvPr>
            <p:ph type="sldNum" sz="quarter" idx="10"/>
          </p:nvPr>
        </p:nvSpPr>
        <p:spPr/>
        <p:txBody>
          <a:bodyPr/>
          <a:lstStyle/>
          <a:p>
            <a:fld id="{E1CB30B1-D432-4CEF-8A25-F8F8E96BB050}" type="slidenum">
              <a:rPr lang="en-GB" smtClean="0"/>
              <a:t>5</a:t>
            </a:fld>
            <a:endParaRPr lang="en-GB"/>
          </a:p>
        </p:txBody>
      </p:sp>
    </p:spTree>
    <p:extLst>
      <p:ext uri="{BB962C8B-B14F-4D97-AF65-F5344CB8AC3E}">
        <p14:creationId xmlns:p14="http://schemas.microsoft.com/office/powerpoint/2010/main" val="402767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children to stand up (true) sit down (false), OR point to the Door (true) or windows (false). Immediately give the answers</a:t>
            </a:r>
          </a:p>
          <a:p>
            <a:pPr marL="228600" indent="-228600">
              <a:buAutoNum type="arabicPeriod"/>
            </a:pPr>
            <a:r>
              <a:rPr lang="en-GB" dirty="0"/>
              <a:t> No because our body thinks the light from the phone is sunlight which tricks us into thinking it is day time. This can make it hard for you to switch off and go to sleep</a:t>
            </a:r>
          </a:p>
          <a:p>
            <a:pPr marL="228600" indent="-228600">
              <a:buAutoNum type="arabicPeriod"/>
            </a:pPr>
            <a:r>
              <a:rPr lang="en-GB" dirty="0"/>
              <a:t>No because they have caffeine and sugar in them which both give you energy and make you feel more awake</a:t>
            </a:r>
          </a:p>
          <a:p>
            <a:pPr marL="228600" indent="-228600">
              <a:buAutoNum type="arabicPeriod"/>
            </a:pPr>
            <a:r>
              <a:rPr lang="en-GB" dirty="0"/>
              <a:t>Yes because if your bedroom is too warm your body becomes too warm and this can make getting to sleep more difficult. This can be a problem during summer especially during heat waves</a:t>
            </a:r>
          </a:p>
          <a:p>
            <a:pPr marL="228600" indent="-228600">
              <a:buAutoNum type="arabicPeriod"/>
            </a:pPr>
            <a:r>
              <a:rPr lang="en-GB" dirty="0"/>
              <a:t>Yes this is important because we naturally sleep at night when it is dark so the darkness tells our brain and body it is time to rest</a:t>
            </a:r>
          </a:p>
          <a:p>
            <a:pPr marL="228600" indent="-228600">
              <a:buAutoNum type="arabicPeriod"/>
            </a:pPr>
            <a:r>
              <a:rPr lang="en-GB" dirty="0"/>
              <a:t>No because eating a large meal can make us feel uncomfortable and this can make it harder to relax and fall asleep</a:t>
            </a:r>
          </a:p>
          <a:p>
            <a:pPr marL="228600" indent="-228600">
              <a:buAutoNum type="arabicPeriod"/>
            </a:pPr>
            <a:endParaRPr lang="en-GB" dirty="0"/>
          </a:p>
          <a:p>
            <a:pPr marL="228600" indent="-228600">
              <a:buAutoNum type="arabicPeriod"/>
            </a:pPr>
            <a:endParaRPr lang="en-GB" dirty="0"/>
          </a:p>
          <a:p>
            <a:pPr marL="228600" indent="-228600">
              <a:buAutoNum type="arabicPeriod"/>
            </a:pPr>
            <a:endParaRPr lang="en-GB" dirty="0"/>
          </a:p>
          <a:p>
            <a:pPr marL="0" indent="0">
              <a:buNone/>
            </a:pPr>
            <a:endParaRPr lang="en-GB" dirty="0"/>
          </a:p>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7</a:t>
            </a:fld>
            <a:endParaRPr lang="en-GB"/>
          </a:p>
        </p:txBody>
      </p:sp>
    </p:spTree>
    <p:extLst>
      <p:ext uri="{BB962C8B-B14F-4D97-AF65-F5344CB8AC3E}">
        <p14:creationId xmlns:p14="http://schemas.microsoft.com/office/powerpoint/2010/main" val="2760615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children to stand up (true) sit down (false), OR point to the Door (true) or windows (false). Immediately give the answers</a:t>
            </a:r>
          </a:p>
          <a:p>
            <a:pPr marL="228600" indent="-228600">
              <a:buAutoNum type="arabicPeriod"/>
            </a:pPr>
            <a:r>
              <a:rPr lang="en-GB" dirty="0"/>
              <a:t> No because our body thinks the light from the phone is sunlight which tricks us into thinking it is day time. This can make it hard for you to switch off and go to sleep</a:t>
            </a:r>
          </a:p>
          <a:p>
            <a:pPr marL="228600" indent="-228600">
              <a:buAutoNum type="arabicPeriod"/>
            </a:pPr>
            <a:r>
              <a:rPr lang="en-GB" dirty="0"/>
              <a:t>No because they have caffeine and sugar in them which both give you energy and make you feel more awake</a:t>
            </a:r>
          </a:p>
          <a:p>
            <a:pPr marL="228600" indent="-228600">
              <a:buAutoNum type="arabicPeriod"/>
            </a:pPr>
            <a:r>
              <a:rPr lang="en-GB" dirty="0"/>
              <a:t>Yes because if your bedroom is too warm your body becomes too warm and this can make getting to sleep more difficult. This can be a problem during summer especially during heat waves</a:t>
            </a:r>
          </a:p>
          <a:p>
            <a:pPr marL="228600" indent="-228600">
              <a:buAutoNum type="arabicPeriod"/>
            </a:pPr>
            <a:r>
              <a:rPr lang="en-GB" dirty="0"/>
              <a:t>Yes this is important because we naturally sleep at night when it is dark so the darkness tells our brain and body it is time to rest</a:t>
            </a:r>
          </a:p>
          <a:p>
            <a:pPr marL="228600" indent="-228600">
              <a:buAutoNum type="arabicPeriod"/>
            </a:pPr>
            <a:r>
              <a:rPr lang="en-GB" dirty="0"/>
              <a:t>No because eating a large meal can make us feel uncomfortable and this can make it harder to relax and fall asleep</a:t>
            </a:r>
          </a:p>
          <a:p>
            <a:pPr marL="228600" indent="-228600">
              <a:buAutoNum type="arabicPeriod"/>
            </a:pPr>
            <a:endParaRPr lang="en-GB" dirty="0"/>
          </a:p>
          <a:p>
            <a:pPr marL="228600" indent="-228600">
              <a:buAutoNum type="arabicPeriod"/>
            </a:pPr>
            <a:endParaRPr lang="en-GB" dirty="0"/>
          </a:p>
          <a:p>
            <a:pPr marL="228600" indent="-228600">
              <a:buAutoNum type="arabicPeriod"/>
            </a:pPr>
            <a:endParaRPr lang="en-GB" dirty="0"/>
          </a:p>
          <a:p>
            <a:pPr marL="0" indent="0">
              <a:buNone/>
            </a:pPr>
            <a:endParaRPr lang="en-GB" dirty="0"/>
          </a:p>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8</a:t>
            </a:fld>
            <a:endParaRPr lang="en-GB"/>
          </a:p>
        </p:txBody>
      </p:sp>
    </p:spTree>
    <p:extLst>
      <p:ext uri="{BB962C8B-B14F-4D97-AF65-F5344CB8AC3E}">
        <p14:creationId xmlns:p14="http://schemas.microsoft.com/office/powerpoint/2010/main" val="1995932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children to stand up (true) sit down (false), OR point to the Door (true) or windows (false). Immediately give the answers</a:t>
            </a:r>
          </a:p>
          <a:p>
            <a:pPr marL="228600" indent="-228600">
              <a:buAutoNum type="arabicPeriod"/>
            </a:pPr>
            <a:r>
              <a:rPr lang="en-GB" dirty="0"/>
              <a:t> No because our body thinks the light from the phone is sunlight which tricks us into thinking it is day time. This can make it hard for you to switch off and go to sleep</a:t>
            </a:r>
          </a:p>
          <a:p>
            <a:pPr marL="228600" indent="-228600">
              <a:buAutoNum type="arabicPeriod"/>
            </a:pPr>
            <a:r>
              <a:rPr lang="en-GB" dirty="0"/>
              <a:t>No because they have caffeine and sugar in them which both give you energy and make you feel more awake</a:t>
            </a:r>
          </a:p>
          <a:p>
            <a:pPr marL="228600" indent="-228600">
              <a:buAutoNum type="arabicPeriod"/>
            </a:pPr>
            <a:r>
              <a:rPr lang="en-GB" dirty="0"/>
              <a:t>Yes because if your bedroom is too warm your body becomes too warm and this can make getting to sleep more difficult. This can be a problem during summer especially during heat waves</a:t>
            </a:r>
          </a:p>
          <a:p>
            <a:pPr marL="228600" indent="-228600">
              <a:buAutoNum type="arabicPeriod"/>
            </a:pPr>
            <a:r>
              <a:rPr lang="en-GB" dirty="0"/>
              <a:t>Yes this is important because we naturally sleep at night when it is dark so the darkness tells our brain and body it is time to rest</a:t>
            </a:r>
          </a:p>
          <a:p>
            <a:pPr marL="228600" indent="-228600">
              <a:buAutoNum type="arabicPeriod"/>
            </a:pPr>
            <a:r>
              <a:rPr lang="en-GB" dirty="0"/>
              <a:t>No because eating a large meal can make us feel uncomfortable and this can make it harder to relax and fall asleep</a:t>
            </a:r>
          </a:p>
          <a:p>
            <a:pPr marL="228600" indent="-228600">
              <a:buAutoNum type="arabicPeriod"/>
            </a:pPr>
            <a:endParaRPr lang="en-GB" dirty="0"/>
          </a:p>
          <a:p>
            <a:pPr marL="228600" indent="-228600">
              <a:buAutoNum type="arabicPeriod"/>
            </a:pPr>
            <a:endParaRPr lang="en-GB" dirty="0"/>
          </a:p>
          <a:p>
            <a:pPr marL="228600" indent="-228600">
              <a:buAutoNum type="arabicPeriod"/>
            </a:pPr>
            <a:endParaRPr lang="en-GB" dirty="0"/>
          </a:p>
          <a:p>
            <a:pPr marL="0" indent="0">
              <a:buNone/>
            </a:pPr>
            <a:endParaRPr lang="en-GB" dirty="0"/>
          </a:p>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9</a:t>
            </a:fld>
            <a:endParaRPr lang="en-GB"/>
          </a:p>
        </p:txBody>
      </p:sp>
    </p:spTree>
    <p:extLst>
      <p:ext uri="{BB962C8B-B14F-4D97-AF65-F5344CB8AC3E}">
        <p14:creationId xmlns:p14="http://schemas.microsoft.com/office/powerpoint/2010/main" val="8128558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children to stand up (true) sit down (false), OR point to the Door (true) or windows (false). Immediately give the answers</a:t>
            </a:r>
          </a:p>
          <a:p>
            <a:pPr marL="228600" indent="-228600">
              <a:buAutoNum type="arabicPeriod"/>
            </a:pPr>
            <a:r>
              <a:rPr lang="en-GB" dirty="0"/>
              <a:t> No because our body thinks the light from the phone is sunlight which tricks us into thinking it is day time. This can make it hard for you to switch off and go to sleep</a:t>
            </a:r>
          </a:p>
          <a:p>
            <a:pPr marL="228600" indent="-228600">
              <a:buAutoNum type="arabicPeriod"/>
            </a:pPr>
            <a:r>
              <a:rPr lang="en-GB" dirty="0"/>
              <a:t>No because they have caffeine and sugar in them which both give you energy and make you feel more awake</a:t>
            </a:r>
          </a:p>
          <a:p>
            <a:pPr marL="228600" indent="-228600">
              <a:buAutoNum type="arabicPeriod"/>
            </a:pPr>
            <a:r>
              <a:rPr lang="en-GB" dirty="0"/>
              <a:t>Yes because if your bedroom is too warm your body becomes too warm and this can make getting to sleep more difficult. This can be a problem during summer especially during heat waves</a:t>
            </a:r>
          </a:p>
          <a:p>
            <a:pPr marL="228600" indent="-228600">
              <a:buAutoNum type="arabicPeriod"/>
            </a:pPr>
            <a:r>
              <a:rPr lang="en-GB" dirty="0"/>
              <a:t>Yes this is important because we naturally sleep at night when it is dark so the darkness tells our brain and body it is time to rest</a:t>
            </a:r>
          </a:p>
          <a:p>
            <a:pPr marL="228600" indent="-228600">
              <a:buAutoNum type="arabicPeriod"/>
            </a:pPr>
            <a:r>
              <a:rPr lang="en-GB" dirty="0"/>
              <a:t>No because eating a large meal can make us feel uncomfortable and this can make it harder to relax and fall asleep</a:t>
            </a:r>
          </a:p>
          <a:p>
            <a:pPr marL="228600" indent="-228600">
              <a:buAutoNum type="arabicPeriod"/>
            </a:pPr>
            <a:endParaRPr lang="en-GB" dirty="0"/>
          </a:p>
          <a:p>
            <a:pPr marL="228600" indent="-228600">
              <a:buAutoNum type="arabicPeriod"/>
            </a:pPr>
            <a:endParaRPr lang="en-GB" dirty="0"/>
          </a:p>
          <a:p>
            <a:pPr marL="228600" indent="-228600">
              <a:buAutoNum type="arabicPeriod"/>
            </a:pPr>
            <a:endParaRPr lang="en-GB" dirty="0"/>
          </a:p>
          <a:p>
            <a:pPr marL="0" indent="0">
              <a:buNone/>
            </a:pPr>
            <a:endParaRPr lang="en-GB" dirty="0"/>
          </a:p>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10</a:t>
            </a:fld>
            <a:endParaRPr lang="en-GB"/>
          </a:p>
        </p:txBody>
      </p:sp>
    </p:spTree>
    <p:extLst>
      <p:ext uri="{BB962C8B-B14F-4D97-AF65-F5344CB8AC3E}">
        <p14:creationId xmlns:p14="http://schemas.microsoft.com/office/powerpoint/2010/main" val="88462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children to stand up (true) sit down (false), OR point to the Door (true) or windows (false). Immediately give the answers</a:t>
            </a:r>
          </a:p>
          <a:p>
            <a:pPr marL="228600" indent="-228600">
              <a:buAutoNum type="arabicPeriod"/>
            </a:pPr>
            <a:r>
              <a:rPr lang="en-GB" dirty="0"/>
              <a:t> No because our body thinks the light from the phone is sunlight which tricks us into thinking it is day time. This can make it hard for you to switch off and go to sleep</a:t>
            </a:r>
          </a:p>
          <a:p>
            <a:pPr marL="228600" indent="-228600">
              <a:buAutoNum type="arabicPeriod"/>
            </a:pPr>
            <a:r>
              <a:rPr lang="en-GB" dirty="0"/>
              <a:t>No because they have caffeine and sugar in them which both give you energy and make you feel more awake</a:t>
            </a:r>
          </a:p>
          <a:p>
            <a:pPr marL="228600" indent="-228600">
              <a:buAutoNum type="arabicPeriod"/>
            </a:pPr>
            <a:r>
              <a:rPr lang="en-GB" dirty="0"/>
              <a:t>Yes because if your bedroom is too warm your body becomes too warm and this can make getting to sleep more difficult. This can be a problem during summer especially during heat waves</a:t>
            </a:r>
          </a:p>
          <a:p>
            <a:pPr marL="228600" indent="-228600">
              <a:buAutoNum type="arabicPeriod"/>
            </a:pPr>
            <a:r>
              <a:rPr lang="en-GB" dirty="0"/>
              <a:t>Yes this is important because we naturally sleep at night when it is dark so the darkness tells our brain and body it is time to rest</a:t>
            </a:r>
          </a:p>
          <a:p>
            <a:pPr marL="228600" indent="-228600">
              <a:buAutoNum type="arabicPeriod"/>
            </a:pPr>
            <a:r>
              <a:rPr lang="en-GB" dirty="0"/>
              <a:t>No because eating a large meal can make us feel uncomfortable and this can make it harder to relax and fall asleep</a:t>
            </a:r>
          </a:p>
          <a:p>
            <a:pPr marL="228600" indent="-228600">
              <a:buAutoNum type="arabicPeriod"/>
            </a:pPr>
            <a:endParaRPr lang="en-GB" dirty="0"/>
          </a:p>
          <a:p>
            <a:pPr marL="228600" indent="-228600">
              <a:buAutoNum type="arabicPeriod"/>
            </a:pPr>
            <a:endParaRPr lang="en-GB" dirty="0"/>
          </a:p>
          <a:p>
            <a:pPr marL="228600" indent="-228600">
              <a:buAutoNum type="arabicPeriod"/>
            </a:pPr>
            <a:endParaRPr lang="en-GB" dirty="0"/>
          </a:p>
          <a:p>
            <a:pPr marL="0" indent="0">
              <a:buNone/>
            </a:pPr>
            <a:endParaRPr lang="en-GB" dirty="0"/>
          </a:p>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11</a:t>
            </a:fld>
            <a:endParaRPr lang="en-GB"/>
          </a:p>
        </p:txBody>
      </p:sp>
    </p:spTree>
    <p:extLst>
      <p:ext uri="{BB962C8B-B14F-4D97-AF65-F5344CB8AC3E}">
        <p14:creationId xmlns:p14="http://schemas.microsoft.com/office/powerpoint/2010/main" val="1311912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children to stand up (true) sit down (false), OR point to the Door (true) or windows (false). Immediately give the answers</a:t>
            </a:r>
          </a:p>
          <a:p>
            <a:pPr marL="228600" indent="-228600">
              <a:buAutoNum type="arabicPeriod"/>
            </a:pPr>
            <a:r>
              <a:rPr lang="en-GB" dirty="0"/>
              <a:t> No because our body thinks the light from the phone is sunlight which tricks us into thinking it is day time. This can make it hard for you to switch off and go to sleep</a:t>
            </a:r>
          </a:p>
          <a:p>
            <a:pPr marL="228600" indent="-228600">
              <a:buAutoNum type="arabicPeriod"/>
            </a:pPr>
            <a:r>
              <a:rPr lang="en-GB" dirty="0"/>
              <a:t>No because they have caffeine and sugar in them which both give you energy and make you feel more awake</a:t>
            </a:r>
          </a:p>
          <a:p>
            <a:pPr marL="228600" indent="-228600">
              <a:buAutoNum type="arabicPeriod"/>
            </a:pPr>
            <a:r>
              <a:rPr lang="en-GB" dirty="0"/>
              <a:t>Yes because if your bedroom is too warm your body becomes too warm and this can make getting to sleep more difficult. This can be a problem during summer especially during heat waves</a:t>
            </a:r>
          </a:p>
          <a:p>
            <a:pPr marL="228600" indent="-228600">
              <a:buAutoNum type="arabicPeriod"/>
            </a:pPr>
            <a:r>
              <a:rPr lang="en-GB" dirty="0"/>
              <a:t>Yes this is important because we naturally sleep at night when it is dark so the darkness tells our brain and body it is time to rest</a:t>
            </a:r>
          </a:p>
          <a:p>
            <a:pPr marL="228600" indent="-228600">
              <a:buAutoNum type="arabicPeriod"/>
            </a:pPr>
            <a:r>
              <a:rPr lang="en-GB" dirty="0"/>
              <a:t>No because eating a large meal can make us feel uncomfortable and this can make it harder to relax and fall asleep</a:t>
            </a:r>
          </a:p>
          <a:p>
            <a:pPr marL="228600" indent="-228600">
              <a:buAutoNum type="arabicPeriod"/>
            </a:pPr>
            <a:endParaRPr lang="en-GB" dirty="0"/>
          </a:p>
          <a:p>
            <a:pPr marL="228600" indent="-228600">
              <a:buAutoNum type="arabicPeriod"/>
            </a:pPr>
            <a:endParaRPr lang="en-GB" dirty="0"/>
          </a:p>
          <a:p>
            <a:pPr marL="228600" indent="-228600">
              <a:buAutoNum type="arabicPeriod"/>
            </a:pPr>
            <a:endParaRPr lang="en-GB" dirty="0"/>
          </a:p>
          <a:p>
            <a:pPr marL="0" indent="0">
              <a:buNone/>
            </a:pPr>
            <a:endParaRPr lang="en-GB" dirty="0"/>
          </a:p>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12</a:t>
            </a:fld>
            <a:endParaRPr lang="en-GB"/>
          </a:p>
        </p:txBody>
      </p:sp>
    </p:spTree>
    <p:extLst>
      <p:ext uri="{BB962C8B-B14F-4D97-AF65-F5344CB8AC3E}">
        <p14:creationId xmlns:p14="http://schemas.microsoft.com/office/powerpoint/2010/main" val="29957958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a few suggestions from students (depending on engagement)</a:t>
            </a:r>
          </a:p>
          <a:p>
            <a:endParaRPr lang="en-GB" dirty="0"/>
          </a:p>
        </p:txBody>
      </p:sp>
      <p:sp>
        <p:nvSpPr>
          <p:cNvPr id="4" name="Slide Number Placeholder 3"/>
          <p:cNvSpPr>
            <a:spLocks noGrp="1"/>
          </p:cNvSpPr>
          <p:nvPr>
            <p:ph type="sldNum" sz="quarter" idx="10"/>
          </p:nvPr>
        </p:nvSpPr>
        <p:spPr/>
        <p:txBody>
          <a:bodyPr/>
          <a:lstStyle/>
          <a:p>
            <a:fld id="{E1CB30B1-D432-4CEF-8A25-F8F8E96BB050}" type="slidenum">
              <a:rPr lang="en-GB" smtClean="0"/>
              <a:t>13</a:t>
            </a:fld>
            <a:endParaRPr lang="en-GB"/>
          </a:p>
        </p:txBody>
      </p:sp>
    </p:spTree>
    <p:extLst>
      <p:ext uri="{BB962C8B-B14F-4D97-AF65-F5344CB8AC3E}">
        <p14:creationId xmlns:p14="http://schemas.microsoft.com/office/powerpoint/2010/main" val="34452205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Bedtime box – activities to carry out during bedtime routine to help wind down </a:t>
            </a:r>
          </a:p>
          <a:p>
            <a:r>
              <a:rPr lang="en-GB" dirty="0"/>
              <a:t>Colouring, puzzles, jigsaws, cutting and sticking, drawing, night time snack </a:t>
            </a:r>
          </a:p>
          <a:p>
            <a:endParaRPr lang="en-GB" dirty="0"/>
          </a:p>
          <a:p>
            <a:r>
              <a:rPr lang="en-GB" dirty="0"/>
              <a:t>The example shows things you could put in your box. Think about your 5 senses and how to calm these down e.g. a soft toy or stress ball, lavender or other relaxing scents, your favourite book </a:t>
            </a:r>
          </a:p>
          <a:p>
            <a:endParaRPr lang="en-GB" dirty="0"/>
          </a:p>
          <a:p>
            <a:r>
              <a:rPr lang="en-GB" dirty="0"/>
              <a:t>Think of 3 things you would put in your box</a:t>
            </a:r>
          </a:p>
        </p:txBody>
      </p:sp>
      <p:sp>
        <p:nvSpPr>
          <p:cNvPr id="4" name="Slide Number Placeholder 3"/>
          <p:cNvSpPr>
            <a:spLocks noGrp="1"/>
          </p:cNvSpPr>
          <p:nvPr>
            <p:ph type="sldNum" sz="quarter" idx="10"/>
          </p:nvPr>
        </p:nvSpPr>
        <p:spPr/>
        <p:txBody>
          <a:bodyPr/>
          <a:lstStyle/>
          <a:p>
            <a:fld id="{E1CB30B1-D432-4CEF-8A25-F8F8E96BB050}" type="slidenum">
              <a:rPr lang="en-GB" smtClean="0"/>
              <a:t>14</a:t>
            </a:fld>
            <a:endParaRPr lang="en-GB"/>
          </a:p>
        </p:txBody>
      </p:sp>
    </p:spTree>
    <p:extLst>
      <p:ext uri="{BB962C8B-B14F-4D97-AF65-F5344CB8AC3E}">
        <p14:creationId xmlns:p14="http://schemas.microsoft.com/office/powerpoint/2010/main" val="35575852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Worry time: if you find you are worrying a lot before bed and this is affecting your sleep you could try Worry Time</a:t>
            </a:r>
          </a:p>
          <a:p>
            <a:endParaRPr lang="en-GB" dirty="0"/>
          </a:p>
          <a:p>
            <a:r>
              <a:rPr lang="en-GB" dirty="0"/>
              <a:t>During the day if you find yourself worrying about something, write it down in a notebook/pop it in a box</a:t>
            </a:r>
          </a:p>
          <a:p>
            <a:r>
              <a:rPr lang="en-GB" dirty="0"/>
              <a:t> </a:t>
            </a:r>
          </a:p>
          <a:p>
            <a:r>
              <a:rPr lang="en-GB" dirty="0"/>
              <a:t>Find a time in the evening with an adult at home to go through each of these worries and talk through them </a:t>
            </a:r>
          </a:p>
          <a:p>
            <a:endParaRPr lang="en-GB" dirty="0"/>
          </a:p>
        </p:txBody>
      </p:sp>
      <p:sp>
        <p:nvSpPr>
          <p:cNvPr id="4" name="Slide Number Placeholder 3"/>
          <p:cNvSpPr>
            <a:spLocks noGrp="1"/>
          </p:cNvSpPr>
          <p:nvPr>
            <p:ph type="sldNum" sz="quarter" idx="10"/>
          </p:nvPr>
        </p:nvSpPr>
        <p:spPr/>
        <p:txBody>
          <a:bodyPr/>
          <a:lstStyle/>
          <a:p>
            <a:fld id="{E1CB30B1-D432-4CEF-8A25-F8F8E96BB050}" type="slidenum">
              <a:rPr lang="en-GB" smtClean="0"/>
              <a:t>15</a:t>
            </a:fld>
            <a:endParaRPr lang="en-GB"/>
          </a:p>
        </p:txBody>
      </p:sp>
    </p:spTree>
    <p:extLst>
      <p:ext uri="{BB962C8B-B14F-4D97-AF65-F5344CB8AC3E}">
        <p14:creationId xmlns:p14="http://schemas.microsoft.com/office/powerpoint/2010/main" val="28275615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https://youtu.be/0t8f_f9OoM0 Puffer fish breathing techniques.</a:t>
            </a:r>
          </a:p>
          <a:p>
            <a:endParaRPr lang="en-GB" dirty="0"/>
          </a:p>
          <a:p>
            <a:r>
              <a:rPr lang="en-GB" dirty="0"/>
              <a:t>Reduces stress</a:t>
            </a:r>
          </a:p>
          <a:p>
            <a:endParaRPr lang="en-GB" dirty="0"/>
          </a:p>
          <a:p>
            <a:r>
              <a:rPr lang="en-GB" dirty="0"/>
              <a:t>Lower tension in our muscles</a:t>
            </a:r>
          </a:p>
          <a:p>
            <a:endParaRPr lang="en-GB" dirty="0"/>
          </a:p>
          <a:p>
            <a:r>
              <a:rPr lang="en-GB" dirty="0"/>
              <a:t>Reduces heartbeat</a:t>
            </a:r>
          </a:p>
          <a:p>
            <a:endParaRPr lang="en-GB" dirty="0"/>
          </a:p>
          <a:p>
            <a:r>
              <a:rPr lang="en-GB" dirty="0"/>
              <a:t>Leads to greater feelings of happiness in general</a:t>
            </a:r>
          </a:p>
          <a:p>
            <a:endParaRPr lang="en-GB" dirty="0"/>
          </a:p>
        </p:txBody>
      </p:sp>
      <p:sp>
        <p:nvSpPr>
          <p:cNvPr id="4" name="Slide Number Placeholder 3"/>
          <p:cNvSpPr>
            <a:spLocks noGrp="1"/>
          </p:cNvSpPr>
          <p:nvPr>
            <p:ph type="sldNum" sz="quarter" idx="10"/>
          </p:nvPr>
        </p:nvSpPr>
        <p:spPr/>
        <p:txBody>
          <a:bodyPr/>
          <a:lstStyle/>
          <a:p>
            <a:fld id="{E1CB30B1-D432-4CEF-8A25-F8F8E96BB050}" type="slidenum">
              <a:rPr lang="en-GB" smtClean="0"/>
              <a:t>16</a:t>
            </a:fld>
            <a:endParaRPr lang="en-GB"/>
          </a:p>
        </p:txBody>
      </p:sp>
    </p:spTree>
    <p:extLst>
      <p:ext uri="{BB962C8B-B14F-4D97-AF65-F5344CB8AC3E}">
        <p14:creationId xmlns:p14="http://schemas.microsoft.com/office/powerpoint/2010/main" val="266723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C0510-A1E7-47D9-A17A-ABDBA8B3AD20}"/>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A3D70CC3-A7DF-4D20-B7E8-AE4CE256F135}"/>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5075285-94E3-4DB5-AC34-27FA4CBAD6C8}"/>
              </a:ext>
            </a:extLst>
          </p:cNvPr>
          <p:cNvSpPr>
            <a:spLocks noGrp="1"/>
          </p:cNvSpPr>
          <p:nvPr>
            <p:ph type="dt" sz="half" idx="10"/>
          </p:nvPr>
        </p:nvSpPr>
        <p:spPr/>
        <p:txBody>
          <a:bodyPr/>
          <a:lstStyle/>
          <a:p>
            <a:fld id="{974EF373-1EBE-4C48-AE82-3CD9DAAFFF19}" type="datetimeFigureOut">
              <a:rPr lang="en-GB" smtClean="0"/>
              <a:t>02/12/2024</a:t>
            </a:fld>
            <a:endParaRPr lang="en-GB"/>
          </a:p>
        </p:txBody>
      </p:sp>
      <p:sp>
        <p:nvSpPr>
          <p:cNvPr id="5" name="Footer Placeholder 4">
            <a:extLst>
              <a:ext uri="{FF2B5EF4-FFF2-40B4-BE49-F238E27FC236}">
                <a16:creationId xmlns:a16="http://schemas.microsoft.com/office/drawing/2014/main" id="{28336B86-AB8C-4EF1-965D-305FE59C66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5116F4-9F12-49F5-9307-5CE4D5FE7C49}"/>
              </a:ext>
            </a:extLst>
          </p:cNvPr>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1719822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4D104-B030-4D50-BC50-9D5285B163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416DA42-12C6-4E69-AB34-201F1A773E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25C4EA-89E2-421A-823C-6493E840979C}"/>
              </a:ext>
            </a:extLst>
          </p:cNvPr>
          <p:cNvSpPr>
            <a:spLocks noGrp="1"/>
          </p:cNvSpPr>
          <p:nvPr>
            <p:ph type="dt" sz="half" idx="10"/>
          </p:nvPr>
        </p:nvSpPr>
        <p:spPr/>
        <p:txBody>
          <a:bodyPr/>
          <a:lstStyle/>
          <a:p>
            <a:fld id="{974EF373-1EBE-4C48-AE82-3CD9DAAFFF19}" type="datetimeFigureOut">
              <a:rPr lang="en-GB" smtClean="0"/>
              <a:t>02/12/2024</a:t>
            </a:fld>
            <a:endParaRPr lang="en-GB"/>
          </a:p>
        </p:txBody>
      </p:sp>
      <p:sp>
        <p:nvSpPr>
          <p:cNvPr id="5" name="Footer Placeholder 4">
            <a:extLst>
              <a:ext uri="{FF2B5EF4-FFF2-40B4-BE49-F238E27FC236}">
                <a16:creationId xmlns:a16="http://schemas.microsoft.com/office/drawing/2014/main" id="{9D8DF953-6312-430A-8110-36D968F5C3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00B510-3790-4513-BBFB-2112D765262A}"/>
              </a:ext>
            </a:extLst>
          </p:cNvPr>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1255197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F2217-CFC1-4022-9ED8-75B7246C45D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078467-5D59-48EF-898F-284D7603BA3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DB4033-4CE3-4238-8764-B2CB1AC21590}"/>
              </a:ext>
            </a:extLst>
          </p:cNvPr>
          <p:cNvSpPr>
            <a:spLocks noGrp="1"/>
          </p:cNvSpPr>
          <p:nvPr>
            <p:ph type="dt" sz="half" idx="10"/>
          </p:nvPr>
        </p:nvSpPr>
        <p:spPr/>
        <p:txBody>
          <a:bodyPr/>
          <a:lstStyle/>
          <a:p>
            <a:fld id="{974EF373-1EBE-4C48-AE82-3CD9DAAFFF19}" type="datetimeFigureOut">
              <a:rPr lang="en-GB" smtClean="0"/>
              <a:t>02/12/2024</a:t>
            </a:fld>
            <a:endParaRPr lang="en-GB"/>
          </a:p>
        </p:txBody>
      </p:sp>
      <p:sp>
        <p:nvSpPr>
          <p:cNvPr id="5" name="Footer Placeholder 4">
            <a:extLst>
              <a:ext uri="{FF2B5EF4-FFF2-40B4-BE49-F238E27FC236}">
                <a16:creationId xmlns:a16="http://schemas.microsoft.com/office/drawing/2014/main" id="{00DE516D-E596-4C03-A271-02EBDACAF1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66EA56-42E5-40B5-8265-CA0F427CDB0B}"/>
              </a:ext>
            </a:extLst>
          </p:cNvPr>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1285814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20110-92ED-4FD1-9F63-58ECA3F2449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AAC4D34-4B94-4AB6-83A0-06381EECD67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7CDADE5-5F83-4E18-8851-4CCDFCBF9993}"/>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8BE1F64-4DBC-4663-B42F-A0891CB1F9B1}"/>
              </a:ext>
            </a:extLst>
          </p:cNvPr>
          <p:cNvSpPr>
            <a:spLocks noGrp="1"/>
          </p:cNvSpPr>
          <p:nvPr>
            <p:ph type="dt" sz="half" idx="10"/>
          </p:nvPr>
        </p:nvSpPr>
        <p:spPr/>
        <p:txBody>
          <a:bodyPr/>
          <a:lstStyle/>
          <a:p>
            <a:fld id="{974EF373-1EBE-4C48-AE82-3CD9DAAFFF19}" type="datetimeFigureOut">
              <a:rPr lang="en-GB" smtClean="0"/>
              <a:t>02/12/2024</a:t>
            </a:fld>
            <a:endParaRPr lang="en-GB"/>
          </a:p>
        </p:txBody>
      </p:sp>
      <p:sp>
        <p:nvSpPr>
          <p:cNvPr id="6" name="Footer Placeholder 5">
            <a:extLst>
              <a:ext uri="{FF2B5EF4-FFF2-40B4-BE49-F238E27FC236}">
                <a16:creationId xmlns:a16="http://schemas.microsoft.com/office/drawing/2014/main" id="{F0F2EAFD-07A3-441B-8E87-B26FFDCE80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123689-60E0-43A0-845C-52E743966333}"/>
              </a:ext>
            </a:extLst>
          </p:cNvPr>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16785044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F56E5-7D4A-4FCD-973B-489C9604AE09}"/>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A37A46-4A60-486E-8E3C-7BA5433236F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AF285035-9B62-49FA-B5AB-CB62836E50A7}"/>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5D2C906-5922-4F54-80F2-3A50FE9342C8}"/>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25155988-9A03-4DB1-A3DC-575CBB82C495}"/>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B005184-B7AC-4398-9921-59AA9C909AE5}"/>
              </a:ext>
            </a:extLst>
          </p:cNvPr>
          <p:cNvSpPr>
            <a:spLocks noGrp="1"/>
          </p:cNvSpPr>
          <p:nvPr>
            <p:ph type="dt" sz="half" idx="10"/>
          </p:nvPr>
        </p:nvSpPr>
        <p:spPr/>
        <p:txBody>
          <a:bodyPr/>
          <a:lstStyle/>
          <a:p>
            <a:fld id="{974EF373-1EBE-4C48-AE82-3CD9DAAFFF19}" type="datetimeFigureOut">
              <a:rPr lang="en-GB" smtClean="0"/>
              <a:t>02/12/2024</a:t>
            </a:fld>
            <a:endParaRPr lang="en-GB"/>
          </a:p>
        </p:txBody>
      </p:sp>
      <p:sp>
        <p:nvSpPr>
          <p:cNvPr id="8" name="Footer Placeholder 7">
            <a:extLst>
              <a:ext uri="{FF2B5EF4-FFF2-40B4-BE49-F238E27FC236}">
                <a16:creationId xmlns:a16="http://schemas.microsoft.com/office/drawing/2014/main" id="{A0B4A038-1C53-4C8F-84B0-FFA43FA8555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660800-745F-4E41-B500-98FEF612ED98}"/>
              </a:ext>
            </a:extLst>
          </p:cNvPr>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3169645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DB0A9-3039-4EE6-84EF-2150E9E5CED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516254-8382-4043-B0D9-9B24EFD5C5B1}"/>
              </a:ext>
            </a:extLst>
          </p:cNvPr>
          <p:cNvSpPr>
            <a:spLocks noGrp="1"/>
          </p:cNvSpPr>
          <p:nvPr>
            <p:ph type="dt" sz="half" idx="10"/>
          </p:nvPr>
        </p:nvSpPr>
        <p:spPr/>
        <p:txBody>
          <a:bodyPr/>
          <a:lstStyle/>
          <a:p>
            <a:fld id="{974EF373-1EBE-4C48-AE82-3CD9DAAFFF19}" type="datetimeFigureOut">
              <a:rPr lang="en-GB" smtClean="0"/>
              <a:t>02/12/2024</a:t>
            </a:fld>
            <a:endParaRPr lang="en-GB"/>
          </a:p>
        </p:txBody>
      </p:sp>
      <p:sp>
        <p:nvSpPr>
          <p:cNvPr id="4" name="Footer Placeholder 3">
            <a:extLst>
              <a:ext uri="{FF2B5EF4-FFF2-40B4-BE49-F238E27FC236}">
                <a16:creationId xmlns:a16="http://schemas.microsoft.com/office/drawing/2014/main" id="{56B82961-5ABE-43E5-AADF-6F4366B2E20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48C176D-78D9-434F-A18E-B0C9337999A4}"/>
              </a:ext>
            </a:extLst>
          </p:cNvPr>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1154871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E25994-ADB8-4AB9-B8E3-FFA7921D950E}"/>
              </a:ext>
            </a:extLst>
          </p:cNvPr>
          <p:cNvSpPr>
            <a:spLocks noGrp="1"/>
          </p:cNvSpPr>
          <p:nvPr>
            <p:ph type="dt" sz="half" idx="10"/>
          </p:nvPr>
        </p:nvSpPr>
        <p:spPr/>
        <p:txBody>
          <a:bodyPr/>
          <a:lstStyle/>
          <a:p>
            <a:fld id="{974EF373-1EBE-4C48-AE82-3CD9DAAFFF19}" type="datetimeFigureOut">
              <a:rPr lang="en-GB" smtClean="0"/>
              <a:t>02/12/2024</a:t>
            </a:fld>
            <a:endParaRPr lang="en-GB"/>
          </a:p>
        </p:txBody>
      </p:sp>
      <p:sp>
        <p:nvSpPr>
          <p:cNvPr id="3" name="Footer Placeholder 2">
            <a:extLst>
              <a:ext uri="{FF2B5EF4-FFF2-40B4-BE49-F238E27FC236}">
                <a16:creationId xmlns:a16="http://schemas.microsoft.com/office/drawing/2014/main" id="{9B36F88C-C6D2-4CE4-88EB-1F189B33D44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0A41D71-F5DC-4D53-BC2A-559E1C01D16D}"/>
              </a:ext>
            </a:extLst>
          </p:cNvPr>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1349578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86300-18B3-4AB4-9AA8-F4865D53500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BA488D-734B-43B1-A83B-D07687E6A029}"/>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99F3A5B-F0F4-41A4-A865-ABA8087C0573}"/>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FF695029-6ACB-4304-BFDB-E17A5809F367}"/>
              </a:ext>
            </a:extLst>
          </p:cNvPr>
          <p:cNvSpPr>
            <a:spLocks noGrp="1"/>
          </p:cNvSpPr>
          <p:nvPr>
            <p:ph type="dt" sz="half" idx="10"/>
          </p:nvPr>
        </p:nvSpPr>
        <p:spPr/>
        <p:txBody>
          <a:bodyPr/>
          <a:lstStyle/>
          <a:p>
            <a:fld id="{974EF373-1EBE-4C48-AE82-3CD9DAAFFF19}" type="datetimeFigureOut">
              <a:rPr lang="en-GB" smtClean="0"/>
              <a:t>02/12/2024</a:t>
            </a:fld>
            <a:endParaRPr lang="en-GB"/>
          </a:p>
        </p:txBody>
      </p:sp>
      <p:sp>
        <p:nvSpPr>
          <p:cNvPr id="6" name="Footer Placeholder 5">
            <a:extLst>
              <a:ext uri="{FF2B5EF4-FFF2-40B4-BE49-F238E27FC236}">
                <a16:creationId xmlns:a16="http://schemas.microsoft.com/office/drawing/2014/main" id="{4B5DEDBC-A5D9-4AAA-9EF0-8C076F0F44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6C5BEF-9751-4130-B56C-3702CF7362C9}"/>
              </a:ext>
            </a:extLst>
          </p:cNvPr>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4046994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03467-C9BC-4902-B171-9AE9932E44F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301A057-72D2-4FAB-B65E-22AA4AF631EE}"/>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347E6DAF-3C1B-4A79-A7C5-CDCD20DF0373}"/>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0B7CCA4-BD29-4010-ACE3-17C97F66073A}"/>
              </a:ext>
            </a:extLst>
          </p:cNvPr>
          <p:cNvSpPr>
            <a:spLocks noGrp="1"/>
          </p:cNvSpPr>
          <p:nvPr>
            <p:ph type="dt" sz="half" idx="10"/>
          </p:nvPr>
        </p:nvSpPr>
        <p:spPr/>
        <p:txBody>
          <a:bodyPr/>
          <a:lstStyle/>
          <a:p>
            <a:fld id="{974EF373-1EBE-4C48-AE82-3CD9DAAFFF19}" type="datetimeFigureOut">
              <a:rPr lang="en-GB" smtClean="0"/>
              <a:t>02/12/2024</a:t>
            </a:fld>
            <a:endParaRPr lang="en-GB"/>
          </a:p>
        </p:txBody>
      </p:sp>
      <p:sp>
        <p:nvSpPr>
          <p:cNvPr id="6" name="Footer Placeholder 5">
            <a:extLst>
              <a:ext uri="{FF2B5EF4-FFF2-40B4-BE49-F238E27FC236}">
                <a16:creationId xmlns:a16="http://schemas.microsoft.com/office/drawing/2014/main" id="{681E6151-A99A-4403-B7FF-23AE4D34C5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5D55AA-2118-4B6E-B55E-D4F51A203F35}"/>
              </a:ext>
            </a:extLst>
          </p:cNvPr>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1556811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14974-DADA-4AD4-9B31-71013F0427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29616E-671A-40B5-9332-8D87E8B8DC6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AC55B9-5F53-4908-BDB9-8708B5A40157}"/>
              </a:ext>
            </a:extLst>
          </p:cNvPr>
          <p:cNvSpPr>
            <a:spLocks noGrp="1"/>
          </p:cNvSpPr>
          <p:nvPr>
            <p:ph type="dt" sz="half" idx="10"/>
          </p:nvPr>
        </p:nvSpPr>
        <p:spPr/>
        <p:txBody>
          <a:bodyPr/>
          <a:lstStyle/>
          <a:p>
            <a:fld id="{974EF373-1EBE-4C48-AE82-3CD9DAAFFF19}" type="datetimeFigureOut">
              <a:rPr lang="en-GB" smtClean="0"/>
              <a:t>02/12/2024</a:t>
            </a:fld>
            <a:endParaRPr lang="en-GB"/>
          </a:p>
        </p:txBody>
      </p:sp>
      <p:sp>
        <p:nvSpPr>
          <p:cNvPr id="5" name="Footer Placeholder 4">
            <a:extLst>
              <a:ext uri="{FF2B5EF4-FFF2-40B4-BE49-F238E27FC236}">
                <a16:creationId xmlns:a16="http://schemas.microsoft.com/office/drawing/2014/main" id="{86D0040C-D164-4864-BBCA-8CA89957BC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70BAD9-566B-48F0-97F4-31DF96A0D0D3}"/>
              </a:ext>
            </a:extLst>
          </p:cNvPr>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524758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9BF433-5B73-48EA-B520-998DD4543735}"/>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9F24F2-85C8-45F9-9FBE-BDE873B0B811}"/>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D9CDF7-21D7-4AB4-9915-86FA933AD489}"/>
              </a:ext>
            </a:extLst>
          </p:cNvPr>
          <p:cNvSpPr>
            <a:spLocks noGrp="1"/>
          </p:cNvSpPr>
          <p:nvPr>
            <p:ph type="dt" sz="half" idx="10"/>
          </p:nvPr>
        </p:nvSpPr>
        <p:spPr/>
        <p:txBody>
          <a:bodyPr/>
          <a:lstStyle/>
          <a:p>
            <a:fld id="{974EF373-1EBE-4C48-AE82-3CD9DAAFFF19}" type="datetimeFigureOut">
              <a:rPr lang="en-GB" smtClean="0"/>
              <a:t>02/12/2024</a:t>
            </a:fld>
            <a:endParaRPr lang="en-GB"/>
          </a:p>
        </p:txBody>
      </p:sp>
      <p:sp>
        <p:nvSpPr>
          <p:cNvPr id="5" name="Footer Placeholder 4">
            <a:extLst>
              <a:ext uri="{FF2B5EF4-FFF2-40B4-BE49-F238E27FC236}">
                <a16:creationId xmlns:a16="http://schemas.microsoft.com/office/drawing/2014/main" id="{FBB8F763-0379-453B-9140-3AE8DDDC13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2E483A-78DE-4E65-A5C0-28BD39ACE7ED}"/>
              </a:ext>
            </a:extLst>
          </p:cNvPr>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506165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D89DF8-74D2-422D-B44B-3D2321D5EDB6}"/>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01000F-B2E4-4575-B034-C60D0F55E29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2C5FD3-A3C4-4E94-9381-458B16288614}"/>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74EF373-1EBE-4C48-AE82-3CD9DAAFFF19}" type="datetimeFigureOut">
              <a:rPr lang="en-GB" smtClean="0"/>
              <a:t>02/12/2024</a:t>
            </a:fld>
            <a:endParaRPr lang="en-GB"/>
          </a:p>
        </p:txBody>
      </p:sp>
      <p:sp>
        <p:nvSpPr>
          <p:cNvPr id="5" name="Footer Placeholder 4">
            <a:extLst>
              <a:ext uri="{FF2B5EF4-FFF2-40B4-BE49-F238E27FC236}">
                <a16:creationId xmlns:a16="http://schemas.microsoft.com/office/drawing/2014/main" id="{524BD011-BFD1-43D4-98CB-4EB86D14D216}"/>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52951B-F29C-4959-8AA0-1A72B5A73DDB}"/>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C8F9BE4-9A57-4963-92CB-EFD2B814FE34}" type="slidenum">
              <a:rPr lang="en-GB" smtClean="0"/>
              <a:t>‹#›</a:t>
            </a:fld>
            <a:endParaRPr lang="en-GB"/>
          </a:p>
        </p:txBody>
      </p:sp>
    </p:spTree>
    <p:extLst>
      <p:ext uri="{BB962C8B-B14F-4D97-AF65-F5344CB8AC3E}">
        <p14:creationId xmlns:p14="http://schemas.microsoft.com/office/powerpoint/2010/main" val="12731913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cid:image001.png@01D59E10.22AE6EE0"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8" Type="http://schemas.openxmlformats.org/officeDocument/2006/relationships/image" Target="cid:image001.png@01D59E10.22AE6EE0" TargetMode="External"/><Relationship Id="rId3" Type="http://schemas.openxmlformats.org/officeDocument/2006/relationships/image" Target="../media/image1.jpe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jpeg"/><Relationship Id="rId7"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11" Type="http://schemas.openxmlformats.org/officeDocument/2006/relationships/image" Target="../media/image16.png"/><Relationship Id="rId5" Type="http://schemas.openxmlformats.org/officeDocument/2006/relationships/image" Target="../media/image3.png"/><Relationship Id="rId10" Type="http://schemas.openxmlformats.org/officeDocument/2006/relationships/image" Target="../media/image15.png"/><Relationship Id="rId4" Type="http://schemas.openxmlformats.org/officeDocument/2006/relationships/image" Target="../media/image2.jpeg"/><Relationship Id="rId9"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notesSlide" Target="../notesSlides/notesSlide14.xml"/><Relationship Id="rId7" Type="http://schemas.openxmlformats.org/officeDocument/2006/relationships/image" Target="cid:image001.png@01D59E10.22AE6EE0" TargetMode="External"/><Relationship Id="rId2" Type="http://schemas.openxmlformats.org/officeDocument/2006/relationships/slideLayout" Target="../slideLayouts/slideLayout2.xml"/><Relationship Id="rId1" Type="http://schemas.openxmlformats.org/officeDocument/2006/relationships/video" Target="https://www.youtube.com/embed/0t8f_f9OoM0?feature=oembed" TargetMode="Externa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9058" y="-61784"/>
            <a:ext cx="2857500" cy="1080135"/>
          </a:xfrm>
          <a:prstGeom prst="rect">
            <a:avLst/>
          </a:prstGeom>
        </p:spPr>
      </p:pic>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7619747" y="54848"/>
            <a:ext cx="1416749" cy="576064"/>
          </a:xfrm>
          <a:prstGeom prst="rect">
            <a:avLst/>
          </a:prstGeom>
          <a:noFill/>
          <a:ln>
            <a:noFill/>
          </a:ln>
        </p:spPr>
      </p:pic>
      <p:pic>
        <p:nvPicPr>
          <p:cNvPr id="1026" name="Picture 2" descr="Sleep Time Illustration 427281 Vector Art at Vecteezy"/>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44796" y="2293817"/>
            <a:ext cx="3672408" cy="367240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6200" y="970503"/>
            <a:ext cx="8229600" cy="1143000"/>
          </a:xfrm>
        </p:spPr>
        <p:txBody>
          <a:bodyPr>
            <a:normAutofit/>
          </a:bodyPr>
          <a:lstStyle/>
          <a:p>
            <a:pPr algn="ctr"/>
            <a:r>
              <a:rPr lang="en-GB" sz="4400" b="1" dirty="0">
                <a:solidFill>
                  <a:srgbClr val="7030A0"/>
                </a:solidFill>
              </a:rPr>
              <a:t>Healthy Sleep</a:t>
            </a:r>
          </a:p>
        </p:txBody>
      </p:sp>
    </p:spTree>
    <p:extLst>
      <p:ext uri="{BB962C8B-B14F-4D97-AF65-F5344CB8AC3E}">
        <p14:creationId xmlns:p14="http://schemas.microsoft.com/office/powerpoint/2010/main" val="11257033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610093" y="44624"/>
            <a:ext cx="1416749" cy="576064"/>
          </a:xfrm>
          <a:prstGeom prst="rect">
            <a:avLst/>
          </a:prstGeom>
          <a:noFill/>
          <a:ln>
            <a:noFill/>
          </a:ln>
        </p:spPr>
      </p:pic>
      <p:sp>
        <p:nvSpPr>
          <p:cNvPr id="2" name="Rectangle 1"/>
          <p:cNvSpPr/>
          <p:nvPr/>
        </p:nvSpPr>
        <p:spPr>
          <a:xfrm>
            <a:off x="118339" y="1436317"/>
            <a:ext cx="8925321" cy="5262979"/>
          </a:xfrm>
          <a:prstGeom prst="rect">
            <a:avLst/>
          </a:prstGeom>
        </p:spPr>
        <p:txBody>
          <a:bodyPr wrap="square">
            <a:spAutoFit/>
          </a:bodyPr>
          <a:lstStyle/>
          <a:p>
            <a:r>
              <a:rPr lang="en-GB" sz="2800" b="1" u="sng" dirty="0"/>
              <a:t>Mental Health Support Team</a:t>
            </a:r>
          </a:p>
          <a:p>
            <a:endParaRPr lang="en-GB" sz="2800" b="1" u="sng" dirty="0"/>
          </a:p>
          <a:p>
            <a:r>
              <a:rPr lang="en-GB" sz="2800" dirty="0"/>
              <a:t>Our job is to help children and young people with their thoughts, feelings and emotions.</a:t>
            </a:r>
          </a:p>
          <a:p>
            <a:pPr fontAlgn="base"/>
            <a:endParaRPr lang="en-GB" sz="2800" dirty="0"/>
          </a:p>
          <a:p>
            <a:pPr fontAlgn="base"/>
            <a:r>
              <a:rPr lang="en-GB" sz="2800" dirty="0"/>
              <a:t>We support young people in school through 1-1 work, group work, workshops and assemblies.</a:t>
            </a:r>
          </a:p>
          <a:p>
            <a:pPr fontAlgn="base"/>
            <a:endParaRPr lang="en-GB" sz="2800" dirty="0"/>
          </a:p>
          <a:p>
            <a:pPr fontAlgn="base"/>
            <a:endParaRPr lang="en-GB" sz="2800" dirty="0"/>
          </a:p>
          <a:p>
            <a:pPr fontAlgn="base"/>
            <a:endParaRPr lang="en-GB" sz="2800" dirty="0"/>
          </a:p>
          <a:p>
            <a:pPr fontAlgn="base"/>
            <a:endParaRPr lang="en-GB" sz="2800" dirty="0"/>
          </a:p>
          <a:p>
            <a:pPr fontAlgn="base"/>
            <a:r>
              <a:rPr lang="en-GB" sz="2800" dirty="0"/>
              <a:t> </a:t>
            </a:r>
            <a:endParaRPr lang="en-GB" sz="2000" dirty="0"/>
          </a:p>
        </p:txBody>
      </p:sp>
      <p:sp>
        <p:nvSpPr>
          <p:cNvPr id="3" name="Rectangle 2"/>
          <p:cNvSpPr/>
          <p:nvPr/>
        </p:nvSpPr>
        <p:spPr>
          <a:xfrm>
            <a:off x="2771800" y="657034"/>
            <a:ext cx="3139449" cy="769441"/>
          </a:xfrm>
          <a:prstGeom prst="rect">
            <a:avLst/>
          </a:prstGeom>
        </p:spPr>
        <p:txBody>
          <a:bodyPr wrap="none">
            <a:spAutoFit/>
          </a:bodyPr>
          <a:lstStyle/>
          <a:p>
            <a:r>
              <a:rPr lang="en-GB" sz="4400" dirty="0">
                <a:solidFill>
                  <a:srgbClr val="7030A0"/>
                </a:solidFill>
                <a:ea typeface="+mj-ea"/>
                <a:cs typeface="+mj-cs"/>
              </a:rPr>
              <a:t>Who we are </a:t>
            </a:r>
            <a:r>
              <a:rPr lang="en-GB" dirty="0">
                <a:solidFill>
                  <a:srgbClr val="7030A0"/>
                </a:solidFill>
              </a:rPr>
              <a:t> </a:t>
            </a:r>
          </a:p>
        </p:txBody>
      </p:sp>
    </p:spTree>
    <p:extLst>
      <p:ext uri="{BB962C8B-B14F-4D97-AF65-F5344CB8AC3E}">
        <p14:creationId xmlns:p14="http://schemas.microsoft.com/office/powerpoint/2010/main" val="3431287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sp>
        <p:nvSpPr>
          <p:cNvPr id="9" name="Title 4"/>
          <p:cNvSpPr>
            <a:spLocks noGrp="1"/>
          </p:cNvSpPr>
          <p:nvPr>
            <p:ph type="title"/>
          </p:nvPr>
        </p:nvSpPr>
        <p:spPr>
          <a:xfrm>
            <a:off x="466200" y="996617"/>
            <a:ext cx="8229600" cy="1143000"/>
          </a:xfrm>
        </p:spPr>
        <p:txBody>
          <a:bodyPr>
            <a:normAutofit fontScale="90000"/>
          </a:bodyPr>
          <a:lstStyle/>
          <a:p>
            <a:pPr algn="ctr"/>
            <a:r>
              <a:rPr lang="en-GB" sz="4000" b="1" dirty="0">
                <a:solidFill>
                  <a:srgbClr val="7030A0"/>
                </a:solidFill>
              </a:rPr>
              <a:t>Who do you think needs the most sleep?</a:t>
            </a:r>
          </a:p>
        </p:txBody>
      </p:sp>
      <p:sp>
        <p:nvSpPr>
          <p:cNvPr id="2" name="Text Placeholder 1"/>
          <p:cNvSpPr>
            <a:spLocks noGrp="1"/>
          </p:cNvSpPr>
          <p:nvPr>
            <p:ph type="body" idx="1"/>
          </p:nvPr>
        </p:nvSpPr>
        <p:spPr>
          <a:xfrm>
            <a:off x="460375" y="4941168"/>
            <a:ext cx="4040188" cy="659352"/>
          </a:xfrm>
        </p:spPr>
        <p:txBody>
          <a:bodyPr/>
          <a:lstStyle/>
          <a:p>
            <a:pPr algn="ctr"/>
            <a:r>
              <a:rPr lang="en-GB" dirty="0"/>
              <a:t>Cats need 12.5 hours</a:t>
            </a:r>
          </a:p>
        </p:txBody>
      </p:sp>
      <p:sp>
        <p:nvSpPr>
          <p:cNvPr id="6" name="Text Placeholder 5"/>
          <p:cNvSpPr>
            <a:spLocks noGrp="1"/>
          </p:cNvSpPr>
          <p:nvPr>
            <p:ph type="body" sz="quarter" idx="3"/>
          </p:nvPr>
        </p:nvSpPr>
        <p:spPr>
          <a:xfrm>
            <a:off x="4682837" y="4941168"/>
            <a:ext cx="4041775" cy="654843"/>
          </a:xfrm>
        </p:spPr>
        <p:txBody>
          <a:bodyPr/>
          <a:lstStyle/>
          <a:p>
            <a:pPr algn="ctr"/>
            <a:r>
              <a:rPr lang="en-GB" dirty="0"/>
              <a:t>Elephants need 3 hours</a:t>
            </a:r>
          </a:p>
        </p:txBody>
      </p:sp>
      <p:sp>
        <p:nvSpPr>
          <p:cNvPr id="4" name="AutoShape 2" descr="WUSOM Admission Requirements | Windsor University School of Medicin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98209" y="2700801"/>
            <a:ext cx="1933430" cy="19334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5855" t="20109" r="7240" b="2643"/>
          <a:stretch/>
        </p:blipFill>
        <p:spPr bwMode="auto">
          <a:xfrm>
            <a:off x="5828296" y="2700801"/>
            <a:ext cx="1768040" cy="19334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descr="cid:image001.png@01D59E10.22AE6EE0">
            <a:extLst>
              <a:ext uri="{FF2B5EF4-FFF2-40B4-BE49-F238E27FC236}">
                <a16:creationId xmlns:a16="http://schemas.microsoft.com/office/drawing/2014/main" id="{812EB500-7A0A-49D5-B5D9-FD952E7E8A00}"/>
              </a:ext>
            </a:extLst>
          </p:cNvPr>
          <p:cNvPicPr/>
          <p:nvPr/>
        </p:nvPicPr>
        <p:blipFill>
          <a:blip r:embed="rId7" r:link="rId8" cstate="print">
            <a:extLst>
              <a:ext uri="{28A0092B-C50C-407E-A947-70E740481C1C}">
                <a14:useLocalDpi xmlns:a14="http://schemas.microsoft.com/office/drawing/2010/main" val="0"/>
              </a:ext>
            </a:extLst>
          </a:blip>
          <a:srcRect/>
          <a:stretch>
            <a:fillRect/>
          </a:stretch>
        </p:blipFill>
        <p:spPr bwMode="auto">
          <a:xfrm>
            <a:off x="7619747" y="54848"/>
            <a:ext cx="1416749" cy="576064"/>
          </a:xfrm>
          <a:prstGeom prst="rect">
            <a:avLst/>
          </a:prstGeom>
          <a:noFill/>
          <a:ln>
            <a:noFill/>
          </a:ln>
        </p:spPr>
      </p:pic>
    </p:spTree>
    <p:extLst>
      <p:ext uri="{BB962C8B-B14F-4D97-AF65-F5344CB8AC3E}">
        <p14:creationId xmlns:p14="http://schemas.microsoft.com/office/powerpoint/2010/main" val="1579128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sp>
        <p:nvSpPr>
          <p:cNvPr id="2" name="Title 1"/>
          <p:cNvSpPr>
            <a:spLocks noGrp="1"/>
          </p:cNvSpPr>
          <p:nvPr>
            <p:ph type="title"/>
          </p:nvPr>
        </p:nvSpPr>
        <p:spPr>
          <a:xfrm>
            <a:off x="2195736" y="-122851"/>
            <a:ext cx="5815558" cy="1325563"/>
          </a:xfrm>
        </p:spPr>
        <p:txBody>
          <a:bodyPr>
            <a:normAutofit/>
          </a:bodyPr>
          <a:lstStyle/>
          <a:p>
            <a:pPr algn="ctr"/>
            <a:r>
              <a:rPr lang="en-GB" sz="4000" b="1" dirty="0">
                <a:solidFill>
                  <a:srgbClr val="7030A0"/>
                </a:solidFill>
              </a:rPr>
              <a:t>Why do we need sleep?</a:t>
            </a:r>
          </a:p>
        </p:txBody>
      </p:sp>
      <p:pic>
        <p:nvPicPr>
          <p:cNvPr id="12" name="Picture 11" descr="cid:image001.png@01D59E10.22AE6EE0">
            <a:extLst>
              <a:ext uri="{FF2B5EF4-FFF2-40B4-BE49-F238E27FC236}">
                <a16:creationId xmlns:a16="http://schemas.microsoft.com/office/drawing/2014/main" id="{2069993E-22DC-49D5-87BF-7C5E543C7928}"/>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619747" y="54848"/>
            <a:ext cx="1416749" cy="576064"/>
          </a:xfrm>
          <a:prstGeom prst="rect">
            <a:avLst/>
          </a:prstGeom>
          <a:noFill/>
          <a:ln>
            <a:noFill/>
          </a:ln>
        </p:spPr>
      </p:pic>
      <p:pic>
        <p:nvPicPr>
          <p:cNvPr id="3" name="Picture 2">
            <a:extLst>
              <a:ext uri="{FF2B5EF4-FFF2-40B4-BE49-F238E27FC236}">
                <a16:creationId xmlns:a16="http://schemas.microsoft.com/office/drawing/2014/main" id="{CC5A7E52-A00A-4767-A5EB-5D943B2BB96A}"/>
              </a:ext>
            </a:extLst>
          </p:cNvPr>
          <p:cNvPicPr>
            <a:picLocks noChangeAspect="1"/>
          </p:cNvPicPr>
          <p:nvPr/>
        </p:nvPicPr>
        <p:blipFill rotWithShape="1">
          <a:blip r:embed="rId7"/>
          <a:srcRect l="19797" t="25574" r="14440" b="17341"/>
          <a:stretch/>
        </p:blipFill>
        <p:spPr>
          <a:xfrm>
            <a:off x="3062266" y="2789082"/>
            <a:ext cx="3458177" cy="1687445"/>
          </a:xfrm>
          <a:prstGeom prst="rect">
            <a:avLst/>
          </a:prstGeom>
        </p:spPr>
      </p:pic>
      <p:sp>
        <p:nvSpPr>
          <p:cNvPr id="10" name="Speech Bubble: Oval 9">
            <a:extLst>
              <a:ext uri="{FF2B5EF4-FFF2-40B4-BE49-F238E27FC236}">
                <a16:creationId xmlns:a16="http://schemas.microsoft.com/office/drawing/2014/main" id="{42AC533C-5032-4CC6-BF07-AF8C266D3962}"/>
              </a:ext>
            </a:extLst>
          </p:cNvPr>
          <p:cNvSpPr/>
          <p:nvPr/>
        </p:nvSpPr>
        <p:spPr>
          <a:xfrm>
            <a:off x="1654125" y="1043214"/>
            <a:ext cx="2063307" cy="1468284"/>
          </a:xfrm>
          <a:prstGeom prst="wedgeEllipseCallout">
            <a:avLst/>
          </a:prstGeom>
          <a:noFill/>
          <a:ln w="508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en-GB" sz="2400" dirty="0">
                <a:solidFill>
                  <a:schemeClr val="tx1"/>
                </a:solidFill>
                <a:latin typeface="Calibri" panose="020F0502020204030204" pitchFamily="34" charset="0"/>
                <a:cs typeface="Calibri" panose="020F0502020204030204" pitchFamily="34" charset="0"/>
              </a:rPr>
              <a:t>To sort our memories</a:t>
            </a:r>
          </a:p>
        </p:txBody>
      </p:sp>
      <p:sp>
        <p:nvSpPr>
          <p:cNvPr id="13" name="Speech Bubble: Oval 12">
            <a:extLst>
              <a:ext uri="{FF2B5EF4-FFF2-40B4-BE49-F238E27FC236}">
                <a16:creationId xmlns:a16="http://schemas.microsoft.com/office/drawing/2014/main" id="{27C2E3FB-7002-4D49-936F-7D0BAC33403B}"/>
              </a:ext>
            </a:extLst>
          </p:cNvPr>
          <p:cNvSpPr/>
          <p:nvPr/>
        </p:nvSpPr>
        <p:spPr>
          <a:xfrm>
            <a:off x="6765958" y="3218928"/>
            <a:ext cx="2155749" cy="1455879"/>
          </a:xfrm>
          <a:prstGeom prst="wedgeEllipseCallout">
            <a:avLst/>
          </a:prstGeom>
          <a:noFill/>
          <a:ln w="508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en-GB" sz="2400" dirty="0">
                <a:solidFill>
                  <a:schemeClr val="tx1"/>
                </a:solidFill>
                <a:latin typeface="Calibri" panose="020F0502020204030204" pitchFamily="34" charset="0"/>
                <a:cs typeface="Calibri" panose="020F0502020204030204" pitchFamily="34" charset="0"/>
              </a:rPr>
              <a:t>To repair our bodies</a:t>
            </a:r>
          </a:p>
        </p:txBody>
      </p:sp>
      <p:sp>
        <p:nvSpPr>
          <p:cNvPr id="14" name="Speech Bubble: Oval 13">
            <a:extLst>
              <a:ext uri="{FF2B5EF4-FFF2-40B4-BE49-F238E27FC236}">
                <a16:creationId xmlns:a16="http://schemas.microsoft.com/office/drawing/2014/main" id="{27645EC1-FD0B-481F-94B9-076BB564F642}"/>
              </a:ext>
            </a:extLst>
          </p:cNvPr>
          <p:cNvSpPr/>
          <p:nvPr/>
        </p:nvSpPr>
        <p:spPr>
          <a:xfrm>
            <a:off x="4078228" y="4476527"/>
            <a:ext cx="1907018" cy="1455879"/>
          </a:xfrm>
          <a:prstGeom prst="wedgeEllipseCallout">
            <a:avLst/>
          </a:prstGeom>
          <a:noFill/>
          <a:ln w="508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en-GB" sz="2400" dirty="0">
                <a:solidFill>
                  <a:schemeClr val="tx1"/>
                </a:solidFill>
                <a:latin typeface="Calibri" panose="020F0502020204030204" pitchFamily="34" charset="0"/>
                <a:cs typeface="Calibri" panose="020F0502020204030204" pitchFamily="34" charset="0"/>
              </a:rPr>
              <a:t>Stop us getting ill</a:t>
            </a:r>
          </a:p>
        </p:txBody>
      </p:sp>
      <p:sp>
        <p:nvSpPr>
          <p:cNvPr id="15" name="Speech Bubble: Oval 14">
            <a:extLst>
              <a:ext uri="{FF2B5EF4-FFF2-40B4-BE49-F238E27FC236}">
                <a16:creationId xmlns:a16="http://schemas.microsoft.com/office/drawing/2014/main" id="{2DDBDCCA-728D-4377-913F-62C1ACD48AF1}"/>
              </a:ext>
            </a:extLst>
          </p:cNvPr>
          <p:cNvSpPr/>
          <p:nvPr/>
        </p:nvSpPr>
        <p:spPr>
          <a:xfrm>
            <a:off x="351866" y="3533931"/>
            <a:ext cx="2382855" cy="1687445"/>
          </a:xfrm>
          <a:prstGeom prst="wedgeEllipseCallout">
            <a:avLst/>
          </a:prstGeom>
          <a:noFill/>
          <a:ln w="508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en-GB" sz="2400" dirty="0">
                <a:solidFill>
                  <a:schemeClr val="tx1"/>
                </a:solidFill>
                <a:latin typeface="Calibri" panose="020F0502020204030204" pitchFamily="34" charset="0"/>
                <a:cs typeface="Calibri" panose="020F0502020204030204" pitchFamily="34" charset="0"/>
              </a:rPr>
              <a:t>Give us energy to enjoy our days</a:t>
            </a:r>
          </a:p>
        </p:txBody>
      </p:sp>
      <p:sp>
        <p:nvSpPr>
          <p:cNvPr id="17" name="Speech Bubble: Oval 16">
            <a:extLst>
              <a:ext uri="{FF2B5EF4-FFF2-40B4-BE49-F238E27FC236}">
                <a16:creationId xmlns:a16="http://schemas.microsoft.com/office/drawing/2014/main" id="{6F0D3A7E-FBF9-44FF-B5AC-0A06C482FEDC}"/>
              </a:ext>
            </a:extLst>
          </p:cNvPr>
          <p:cNvSpPr/>
          <p:nvPr/>
        </p:nvSpPr>
        <p:spPr>
          <a:xfrm>
            <a:off x="5505495" y="916993"/>
            <a:ext cx="2284581" cy="1798142"/>
          </a:xfrm>
          <a:prstGeom prst="wedgeEllipseCallout">
            <a:avLst/>
          </a:prstGeom>
          <a:noFill/>
          <a:ln w="508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en-GB" sz="2400" dirty="0">
                <a:solidFill>
                  <a:schemeClr val="tx1"/>
                </a:solidFill>
                <a:latin typeface="Calibri" panose="020F0502020204030204" pitchFamily="34" charset="0"/>
                <a:cs typeface="Calibri" panose="020F0502020204030204" pitchFamily="34" charset="0"/>
              </a:rPr>
              <a:t>It’s as important as food and water</a:t>
            </a:r>
          </a:p>
        </p:txBody>
      </p:sp>
    </p:spTree>
    <p:extLst>
      <p:ext uri="{BB962C8B-B14F-4D97-AF65-F5344CB8AC3E}">
        <p14:creationId xmlns:p14="http://schemas.microsoft.com/office/powerpoint/2010/main" val="3048898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0" y="-2061"/>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31320" y="5954400"/>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sp>
        <p:nvSpPr>
          <p:cNvPr id="2" name="Title 1"/>
          <p:cNvSpPr>
            <a:spLocks noGrp="1"/>
          </p:cNvSpPr>
          <p:nvPr>
            <p:ph type="title"/>
          </p:nvPr>
        </p:nvSpPr>
        <p:spPr>
          <a:xfrm>
            <a:off x="535944" y="1052736"/>
            <a:ext cx="7772400" cy="1362456"/>
          </a:xfrm>
        </p:spPr>
        <p:txBody>
          <a:bodyPr/>
          <a:lstStyle/>
          <a:p>
            <a:pPr algn="ctr"/>
            <a:r>
              <a:rPr lang="en-GB" b="1" dirty="0">
                <a:solidFill>
                  <a:srgbClr val="7030A0"/>
                </a:solidFill>
              </a:rPr>
              <a:t>How much sleep do you think you need?</a:t>
            </a:r>
          </a:p>
        </p:txBody>
      </p:sp>
      <p:pic>
        <p:nvPicPr>
          <p:cNvPr id="10" name="Picture 9" descr="cid:image001.png@01D59E10.22AE6EE0">
            <a:extLst>
              <a:ext uri="{FF2B5EF4-FFF2-40B4-BE49-F238E27FC236}">
                <a16:creationId xmlns:a16="http://schemas.microsoft.com/office/drawing/2014/main" id="{3795F79F-307F-457F-8028-9A3DE183D476}"/>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619747" y="54848"/>
            <a:ext cx="1416749" cy="576064"/>
          </a:xfrm>
          <a:prstGeom prst="rect">
            <a:avLst/>
          </a:prstGeom>
          <a:noFill/>
          <a:ln>
            <a:noFill/>
          </a:ln>
        </p:spPr>
      </p:pic>
      <p:pic>
        <p:nvPicPr>
          <p:cNvPr id="6" name="Picture 5">
            <a:extLst>
              <a:ext uri="{FF2B5EF4-FFF2-40B4-BE49-F238E27FC236}">
                <a16:creationId xmlns:a16="http://schemas.microsoft.com/office/drawing/2014/main" id="{122864FD-B99B-4FDA-9DC1-8F79DE014F3D}"/>
              </a:ext>
            </a:extLst>
          </p:cNvPr>
          <p:cNvPicPr>
            <a:picLocks noChangeAspect="1"/>
          </p:cNvPicPr>
          <p:nvPr/>
        </p:nvPicPr>
        <p:blipFill>
          <a:blip r:embed="rId7"/>
          <a:stretch>
            <a:fillRect/>
          </a:stretch>
        </p:blipFill>
        <p:spPr>
          <a:xfrm>
            <a:off x="2707644" y="2576849"/>
            <a:ext cx="3429000" cy="3429000"/>
          </a:xfrm>
          <a:prstGeom prst="rect">
            <a:avLst/>
          </a:prstGeom>
        </p:spPr>
      </p:pic>
    </p:spTree>
    <p:extLst>
      <p:ext uri="{BB962C8B-B14F-4D97-AF65-F5344CB8AC3E}">
        <p14:creationId xmlns:p14="http://schemas.microsoft.com/office/powerpoint/2010/main" val="316505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2" name="Picture 11" descr="How much sleep do we need? - The Sleep Counci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2602903">
            <a:off x="1071693" y="614362"/>
            <a:ext cx="6912072" cy="570722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cid:image001.png@01D59E10.22AE6EE0">
            <a:extLst>
              <a:ext uri="{FF2B5EF4-FFF2-40B4-BE49-F238E27FC236}">
                <a16:creationId xmlns:a16="http://schemas.microsoft.com/office/drawing/2014/main" id="{13930A25-B9A4-4FF5-83B9-43E4817EAC7F}"/>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619747" y="54848"/>
            <a:ext cx="1416749" cy="576064"/>
          </a:xfrm>
          <a:prstGeom prst="rect">
            <a:avLst/>
          </a:prstGeom>
          <a:noFill/>
          <a:ln>
            <a:noFill/>
          </a:ln>
        </p:spPr>
      </p:pic>
    </p:spTree>
    <p:extLst>
      <p:ext uri="{BB962C8B-B14F-4D97-AF65-F5344CB8AC3E}">
        <p14:creationId xmlns:p14="http://schemas.microsoft.com/office/powerpoint/2010/main" val="1414596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12" name="Content Placeholder 3"/>
          <p:cNvSpPr>
            <a:spLocks noGrp="1"/>
          </p:cNvSpPr>
          <p:nvPr>
            <p:ph sz="half" idx="1"/>
          </p:nvPr>
        </p:nvSpPr>
        <p:spPr>
          <a:xfrm>
            <a:off x="628649" y="1825625"/>
            <a:ext cx="8096403" cy="4351338"/>
          </a:xfrm>
        </p:spPr>
        <p:txBody>
          <a:bodyPr vert="horz" lIns="91440" tIns="45720" rIns="91440" bIns="45720" rtlCol="0" anchor="t">
            <a:normAutofit/>
          </a:bodyPr>
          <a:lstStyle/>
          <a:p>
            <a:pPr marL="0" indent="0">
              <a:buNone/>
            </a:pPr>
            <a:endParaRPr lang="en-GB" sz="3400" dirty="0">
              <a:solidFill>
                <a:schemeClr val="bg1"/>
              </a:solidFill>
            </a:endParaRPr>
          </a:p>
          <a:p>
            <a:endParaRPr lang="en-GB" sz="2900" dirty="0"/>
          </a:p>
          <a:p>
            <a:endParaRPr lang="en-GB" dirty="0"/>
          </a:p>
          <a:p>
            <a:endParaRPr lang="en-GB" dirty="0"/>
          </a:p>
          <a:p>
            <a:endParaRPr lang="en-GB" dirty="0"/>
          </a:p>
          <a:p>
            <a:endParaRPr lang="en-GB" dirty="0"/>
          </a:p>
        </p:txBody>
      </p:sp>
      <p:pic>
        <p:nvPicPr>
          <p:cNvPr id="1026" name="Picture 2" descr="Children With Right And Wrong Signs Royalty Free SVG, Cliparts, Vectors,  And Stock Illustration. Image 15098169.">
            <a:extLst>
              <a:ext uri="{FF2B5EF4-FFF2-40B4-BE49-F238E27FC236}">
                <a16:creationId xmlns:a16="http://schemas.microsoft.com/office/drawing/2014/main" id="{370DF7E2-1DD6-BBC3-1D92-990A24FEAD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75758" y="1010233"/>
            <a:ext cx="6392484" cy="511398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79B297B-BDD4-76BF-C029-6D45800049CB}"/>
              </a:ext>
            </a:extLst>
          </p:cNvPr>
          <p:cNvSpPr/>
          <p:nvPr/>
        </p:nvSpPr>
        <p:spPr>
          <a:xfrm>
            <a:off x="2293455" y="582272"/>
            <a:ext cx="3976986" cy="923330"/>
          </a:xfrm>
          <a:prstGeom prst="rect">
            <a:avLst/>
          </a:prstGeom>
          <a:noFill/>
        </p:spPr>
        <p:txBody>
          <a:bodyPr wrap="none" lIns="91440" tIns="45720" rIns="91440" bIns="45720">
            <a:spAutoFit/>
          </a:bodyPr>
          <a:lstStyle/>
          <a:p>
            <a:pPr algn="ctr"/>
            <a:r>
              <a:rPr lang="en-US" sz="5400" b="0" cap="none" spc="0" dirty="0">
                <a:ln w="0"/>
                <a:solidFill>
                  <a:srgbClr val="00B050"/>
                </a:solidFill>
                <a:effectLst>
                  <a:outerShdw blurRad="38100" dist="25400" dir="5400000" algn="ctr" rotWithShape="0">
                    <a:srgbClr val="6E747A">
                      <a:alpha val="43000"/>
                    </a:srgbClr>
                  </a:outerShdw>
                </a:effectLst>
              </a:rPr>
              <a:t>True </a:t>
            </a:r>
            <a:r>
              <a:rPr lang="en-US" sz="5400" b="0" cap="none" spc="0" dirty="0">
                <a:ln w="0"/>
                <a:solidFill>
                  <a:schemeClr val="bg2">
                    <a:lumMod val="50000"/>
                  </a:schemeClr>
                </a:solidFill>
                <a:effectLst>
                  <a:outerShdw blurRad="38100" dist="25400" dir="5400000" algn="ctr" rotWithShape="0">
                    <a:srgbClr val="6E747A">
                      <a:alpha val="43000"/>
                    </a:srgbClr>
                  </a:outerShdw>
                </a:effectLst>
              </a:rPr>
              <a:t>or</a:t>
            </a:r>
            <a:r>
              <a:rPr lang="en-US" sz="5400" b="0" cap="none" spc="0" dirty="0">
                <a:ln w="0"/>
                <a:solidFill>
                  <a:srgbClr val="00B050"/>
                </a:solidFill>
                <a:effectLst>
                  <a:outerShdw blurRad="38100" dist="25400" dir="5400000" algn="ctr" rotWithShape="0">
                    <a:srgbClr val="6E747A">
                      <a:alpha val="43000"/>
                    </a:srgbClr>
                  </a:outerShdw>
                </a:effectLst>
              </a:rPr>
              <a:t> </a:t>
            </a:r>
            <a:r>
              <a:rPr lang="en-US" sz="5400" b="0" cap="none" spc="0" dirty="0">
                <a:ln w="0"/>
                <a:solidFill>
                  <a:srgbClr val="FF0000"/>
                </a:solidFill>
                <a:effectLst>
                  <a:outerShdw blurRad="38100" dist="25400" dir="5400000" algn="ctr" rotWithShape="0">
                    <a:srgbClr val="6E747A">
                      <a:alpha val="43000"/>
                    </a:srgbClr>
                  </a:outerShdw>
                </a:effectLst>
              </a:rPr>
              <a:t>false</a:t>
            </a:r>
            <a:r>
              <a:rPr lang="en-US" sz="5400" b="0" cap="none" spc="0" dirty="0">
                <a:ln w="0"/>
                <a:solidFill>
                  <a:schemeClr val="bg2">
                    <a:lumMod val="50000"/>
                  </a:schemeClr>
                </a:solidFill>
                <a:effectLst>
                  <a:outerShdw blurRad="38100" dist="25400" dir="5400000" algn="ctr" rotWithShape="0">
                    <a:srgbClr val="6E747A">
                      <a:alpha val="43000"/>
                    </a:srgbClr>
                  </a:outerShdw>
                </a:effectLst>
              </a:rPr>
              <a:t>?</a:t>
            </a:r>
          </a:p>
        </p:txBody>
      </p:sp>
    </p:spTree>
    <p:extLst>
      <p:ext uri="{BB962C8B-B14F-4D97-AF65-F5344CB8AC3E}">
        <p14:creationId xmlns:p14="http://schemas.microsoft.com/office/powerpoint/2010/main" val="1204857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12" name="Content Placeholder 3"/>
          <p:cNvSpPr>
            <a:spLocks noGrp="1"/>
          </p:cNvSpPr>
          <p:nvPr>
            <p:ph sz="half" idx="1"/>
          </p:nvPr>
        </p:nvSpPr>
        <p:spPr>
          <a:xfrm>
            <a:off x="628649" y="1825625"/>
            <a:ext cx="8096403" cy="4351338"/>
          </a:xfrm>
        </p:spPr>
        <p:txBody>
          <a:bodyPr vert="horz" lIns="91440" tIns="45720" rIns="91440" bIns="45720" rtlCol="0" anchor="t">
            <a:normAutofit/>
          </a:bodyPr>
          <a:lstStyle/>
          <a:p>
            <a:pPr marL="0" indent="0" algn="ctr">
              <a:buNone/>
            </a:pPr>
            <a:r>
              <a:rPr lang="en-GB" sz="4400" dirty="0"/>
              <a:t>It’s good to play video games or watch television before bed</a:t>
            </a:r>
          </a:p>
          <a:p>
            <a:pPr marL="0" indent="0">
              <a:buNone/>
            </a:pPr>
            <a:endParaRPr lang="en-GB" sz="3400" dirty="0">
              <a:solidFill>
                <a:schemeClr val="bg1"/>
              </a:solidFill>
            </a:endParaRPr>
          </a:p>
          <a:p>
            <a:endParaRPr lang="en-GB" sz="2900" dirty="0"/>
          </a:p>
          <a:p>
            <a:endParaRPr lang="en-GB" dirty="0"/>
          </a:p>
          <a:p>
            <a:endParaRPr lang="en-GB" dirty="0"/>
          </a:p>
          <a:p>
            <a:endParaRPr lang="en-GB" dirty="0"/>
          </a:p>
          <a:p>
            <a:endParaRPr lang="en-GB" dirty="0"/>
          </a:p>
        </p:txBody>
      </p:sp>
      <p:sp>
        <p:nvSpPr>
          <p:cNvPr id="2" name="Rectangle 1">
            <a:extLst>
              <a:ext uri="{FF2B5EF4-FFF2-40B4-BE49-F238E27FC236}">
                <a16:creationId xmlns:a16="http://schemas.microsoft.com/office/drawing/2014/main" id="{95FDCBD0-C6A5-08B0-1A94-E66DDEAFE54C}"/>
              </a:ext>
            </a:extLst>
          </p:cNvPr>
          <p:cNvSpPr/>
          <p:nvPr/>
        </p:nvSpPr>
        <p:spPr>
          <a:xfrm>
            <a:off x="2537547" y="3434316"/>
            <a:ext cx="3744416" cy="1446550"/>
          </a:xfrm>
          <a:prstGeom prst="rect">
            <a:avLst/>
          </a:prstGeom>
          <a:noFill/>
        </p:spPr>
        <p:txBody>
          <a:bodyPr wrap="square" lIns="91440" tIns="45720" rIns="91440" bIns="45720">
            <a:spAutoFit/>
          </a:bodyPr>
          <a:lstStyle/>
          <a:p>
            <a:pPr algn="ctr"/>
            <a:r>
              <a:rPr lang="en-US" sz="8800" b="0" cap="none" spc="0" dirty="0">
                <a:ln w="0"/>
                <a:solidFill>
                  <a:srgbClr val="FF0000"/>
                </a:solidFill>
                <a:effectLst>
                  <a:outerShdw blurRad="38100" dist="25400" dir="5400000" algn="ctr" rotWithShape="0">
                    <a:srgbClr val="6E747A">
                      <a:alpha val="43000"/>
                    </a:srgbClr>
                  </a:outerShdw>
                </a:effectLst>
              </a:rPr>
              <a:t>FALSE</a:t>
            </a:r>
          </a:p>
        </p:txBody>
      </p:sp>
    </p:spTree>
    <p:extLst>
      <p:ext uri="{BB962C8B-B14F-4D97-AF65-F5344CB8AC3E}">
        <p14:creationId xmlns:p14="http://schemas.microsoft.com/office/powerpoint/2010/main" val="415090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12" name="Content Placeholder 3"/>
          <p:cNvSpPr>
            <a:spLocks noGrp="1"/>
          </p:cNvSpPr>
          <p:nvPr>
            <p:ph sz="half" idx="1"/>
          </p:nvPr>
        </p:nvSpPr>
        <p:spPr>
          <a:xfrm>
            <a:off x="628649" y="1825625"/>
            <a:ext cx="8096403" cy="4351338"/>
          </a:xfrm>
        </p:spPr>
        <p:txBody>
          <a:bodyPr vert="horz" lIns="91440" tIns="45720" rIns="91440" bIns="45720" rtlCol="0" anchor="t">
            <a:normAutofit/>
          </a:bodyPr>
          <a:lstStyle/>
          <a:p>
            <a:pPr marL="0" indent="0" algn="ctr">
              <a:buNone/>
            </a:pPr>
            <a:r>
              <a:rPr lang="en-GB" sz="4400" dirty="0"/>
              <a:t>It is good to have energy drinks before bed to help me sleep</a:t>
            </a:r>
          </a:p>
          <a:p>
            <a:pPr marL="0" indent="0">
              <a:buNone/>
            </a:pPr>
            <a:endParaRPr lang="en-GB" sz="3400" dirty="0">
              <a:solidFill>
                <a:schemeClr val="bg1"/>
              </a:solidFill>
            </a:endParaRPr>
          </a:p>
          <a:p>
            <a:endParaRPr lang="en-GB" sz="2900" dirty="0"/>
          </a:p>
          <a:p>
            <a:endParaRPr lang="en-GB" dirty="0"/>
          </a:p>
          <a:p>
            <a:endParaRPr lang="en-GB" dirty="0"/>
          </a:p>
          <a:p>
            <a:endParaRPr lang="en-GB" dirty="0"/>
          </a:p>
          <a:p>
            <a:endParaRPr lang="en-GB" dirty="0"/>
          </a:p>
        </p:txBody>
      </p:sp>
      <p:sp>
        <p:nvSpPr>
          <p:cNvPr id="2" name="Rectangle 1">
            <a:extLst>
              <a:ext uri="{FF2B5EF4-FFF2-40B4-BE49-F238E27FC236}">
                <a16:creationId xmlns:a16="http://schemas.microsoft.com/office/drawing/2014/main" id="{43E34983-8307-ABDC-A210-79974FC6E768}"/>
              </a:ext>
            </a:extLst>
          </p:cNvPr>
          <p:cNvSpPr/>
          <p:nvPr/>
        </p:nvSpPr>
        <p:spPr>
          <a:xfrm>
            <a:off x="2537547" y="3434316"/>
            <a:ext cx="3744416" cy="1446550"/>
          </a:xfrm>
          <a:prstGeom prst="rect">
            <a:avLst/>
          </a:prstGeom>
          <a:noFill/>
        </p:spPr>
        <p:txBody>
          <a:bodyPr wrap="square" lIns="91440" tIns="45720" rIns="91440" bIns="45720">
            <a:spAutoFit/>
          </a:bodyPr>
          <a:lstStyle/>
          <a:p>
            <a:pPr algn="ctr"/>
            <a:r>
              <a:rPr lang="en-US" sz="8800" b="0" cap="none" spc="0" dirty="0">
                <a:ln w="0"/>
                <a:solidFill>
                  <a:srgbClr val="FF0000"/>
                </a:solidFill>
                <a:effectLst>
                  <a:outerShdw blurRad="38100" dist="25400" dir="5400000" algn="ctr" rotWithShape="0">
                    <a:srgbClr val="6E747A">
                      <a:alpha val="43000"/>
                    </a:srgbClr>
                  </a:outerShdw>
                </a:effectLst>
              </a:rPr>
              <a:t>FALSE</a:t>
            </a:r>
          </a:p>
        </p:txBody>
      </p:sp>
    </p:spTree>
    <p:extLst>
      <p:ext uri="{BB962C8B-B14F-4D97-AF65-F5344CB8AC3E}">
        <p14:creationId xmlns:p14="http://schemas.microsoft.com/office/powerpoint/2010/main" val="1563965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12" name="Content Placeholder 3"/>
          <p:cNvSpPr>
            <a:spLocks noGrp="1"/>
          </p:cNvSpPr>
          <p:nvPr>
            <p:ph sz="half" idx="1"/>
          </p:nvPr>
        </p:nvSpPr>
        <p:spPr>
          <a:xfrm>
            <a:off x="628649" y="1825625"/>
            <a:ext cx="8096403" cy="4351338"/>
          </a:xfrm>
        </p:spPr>
        <p:txBody>
          <a:bodyPr vert="horz" lIns="91440" tIns="45720" rIns="91440" bIns="45720" rtlCol="0" anchor="t">
            <a:normAutofit/>
          </a:bodyPr>
          <a:lstStyle/>
          <a:p>
            <a:pPr marL="0" indent="0" algn="ctr">
              <a:buNone/>
            </a:pPr>
            <a:r>
              <a:rPr lang="en-GB" sz="4400" dirty="0"/>
              <a:t>My bedroom should be kept at a cool, comfortable temperature</a:t>
            </a:r>
          </a:p>
          <a:p>
            <a:pPr marL="0" indent="0">
              <a:buNone/>
            </a:pPr>
            <a:endParaRPr lang="en-GB" sz="3400" dirty="0">
              <a:solidFill>
                <a:schemeClr val="bg1"/>
              </a:solidFill>
            </a:endParaRPr>
          </a:p>
          <a:p>
            <a:pPr marL="0" indent="0">
              <a:buNone/>
            </a:pPr>
            <a:endParaRPr lang="en-GB" dirty="0"/>
          </a:p>
          <a:p>
            <a:pPr marL="0" indent="0">
              <a:buNone/>
            </a:pPr>
            <a:r>
              <a:rPr lang="en-US" sz="8800" dirty="0">
                <a:ln w="0"/>
                <a:solidFill>
                  <a:srgbClr val="00B050"/>
                </a:solidFill>
                <a:effectLst>
                  <a:outerShdw blurRad="38100" dist="25400" dir="5400000" algn="ctr" rotWithShape="0">
                    <a:srgbClr val="6E747A">
                      <a:alpha val="43000"/>
                    </a:srgbClr>
                  </a:outerShdw>
                </a:effectLst>
              </a:rPr>
              <a:t>         TRUE</a:t>
            </a:r>
          </a:p>
          <a:p>
            <a:endParaRPr lang="en-GB" dirty="0"/>
          </a:p>
          <a:p>
            <a:endParaRPr lang="en-GB" dirty="0"/>
          </a:p>
          <a:p>
            <a:endParaRPr lang="en-GB" dirty="0"/>
          </a:p>
        </p:txBody>
      </p:sp>
    </p:spTree>
    <p:extLst>
      <p:ext uri="{BB962C8B-B14F-4D97-AF65-F5344CB8AC3E}">
        <p14:creationId xmlns:p14="http://schemas.microsoft.com/office/powerpoint/2010/main" val="2909505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2">
                                            <p:txEl>
                                              <p:pRg st="3" end="3"/>
                                            </p:txEl>
                                          </p:spTgt>
                                        </p:tgtEl>
                                        <p:attrNameLst>
                                          <p:attrName>style.visibility</p:attrName>
                                        </p:attrNameLst>
                                      </p:cBhvr>
                                      <p:to>
                                        <p:strVal val="visible"/>
                                      </p:to>
                                    </p:set>
                                    <p:anim calcmode="lin" valueType="num">
                                      <p:cBhvr additive="base">
                                        <p:cTn id="11"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12" name="Content Placeholder 3"/>
          <p:cNvSpPr>
            <a:spLocks noGrp="1"/>
          </p:cNvSpPr>
          <p:nvPr>
            <p:ph sz="half" idx="1"/>
          </p:nvPr>
        </p:nvSpPr>
        <p:spPr>
          <a:xfrm>
            <a:off x="628649" y="1825625"/>
            <a:ext cx="8096403" cy="4351338"/>
          </a:xfrm>
        </p:spPr>
        <p:txBody>
          <a:bodyPr vert="horz" lIns="91440" tIns="45720" rIns="91440" bIns="45720" rtlCol="0" anchor="t">
            <a:normAutofit/>
          </a:bodyPr>
          <a:lstStyle/>
          <a:p>
            <a:pPr marL="0" indent="0" algn="ctr">
              <a:buNone/>
            </a:pPr>
            <a:r>
              <a:rPr lang="en-GB" sz="4400" dirty="0"/>
              <a:t>My bedroom should be dark </a:t>
            </a:r>
          </a:p>
          <a:p>
            <a:pPr marL="0" indent="0" algn="ctr">
              <a:buNone/>
            </a:pPr>
            <a:r>
              <a:rPr lang="en-US" sz="8800" dirty="0">
                <a:ln w="0"/>
                <a:solidFill>
                  <a:srgbClr val="00B050"/>
                </a:solidFill>
                <a:effectLst>
                  <a:outerShdw blurRad="38100" dist="25400" dir="5400000" algn="ctr" rotWithShape="0">
                    <a:srgbClr val="6E747A">
                      <a:alpha val="43000"/>
                    </a:srgbClr>
                  </a:outerShdw>
                </a:effectLst>
              </a:rPr>
              <a:t>                                       TRUE</a:t>
            </a:r>
            <a:endParaRPr lang="en-GB" sz="8800" dirty="0"/>
          </a:p>
          <a:p>
            <a:endParaRPr lang="en-GB" dirty="0"/>
          </a:p>
          <a:p>
            <a:endParaRPr lang="en-GB" dirty="0"/>
          </a:p>
          <a:p>
            <a:endParaRPr lang="en-GB" dirty="0"/>
          </a:p>
        </p:txBody>
      </p:sp>
    </p:spTree>
    <p:extLst>
      <p:ext uri="{BB962C8B-B14F-4D97-AF65-F5344CB8AC3E}">
        <p14:creationId xmlns:p14="http://schemas.microsoft.com/office/powerpoint/2010/main" val="3306462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 calcmode="lin" valueType="num">
                                      <p:cBhvr additive="base">
                                        <p:cTn id="11"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12" name="Content Placeholder 3"/>
          <p:cNvSpPr>
            <a:spLocks noGrp="1"/>
          </p:cNvSpPr>
          <p:nvPr>
            <p:ph sz="half" idx="1"/>
          </p:nvPr>
        </p:nvSpPr>
        <p:spPr>
          <a:xfrm>
            <a:off x="628649" y="1825625"/>
            <a:ext cx="8096403" cy="4351338"/>
          </a:xfrm>
        </p:spPr>
        <p:txBody>
          <a:bodyPr vert="horz" lIns="91440" tIns="45720" rIns="91440" bIns="45720" rtlCol="0" anchor="t">
            <a:normAutofit/>
          </a:bodyPr>
          <a:lstStyle/>
          <a:p>
            <a:pPr marL="0" indent="0" algn="ctr">
              <a:buNone/>
            </a:pPr>
            <a:r>
              <a:rPr lang="en-GB" sz="4400" dirty="0"/>
              <a:t>Eating a large meal before bed will help me sleep better</a:t>
            </a:r>
          </a:p>
          <a:p>
            <a:pPr marL="0" indent="0">
              <a:buNone/>
            </a:pPr>
            <a:endParaRPr lang="en-GB" sz="3400" dirty="0">
              <a:solidFill>
                <a:schemeClr val="bg1"/>
              </a:solidFill>
            </a:endParaRPr>
          </a:p>
          <a:p>
            <a:endParaRPr lang="en-GB" sz="2900" dirty="0"/>
          </a:p>
          <a:p>
            <a:endParaRPr lang="en-GB" dirty="0"/>
          </a:p>
          <a:p>
            <a:endParaRPr lang="en-GB" dirty="0"/>
          </a:p>
          <a:p>
            <a:endParaRPr lang="en-GB" dirty="0"/>
          </a:p>
          <a:p>
            <a:endParaRPr lang="en-GB" dirty="0"/>
          </a:p>
        </p:txBody>
      </p:sp>
      <p:sp>
        <p:nvSpPr>
          <p:cNvPr id="2" name="Rectangle 1">
            <a:extLst>
              <a:ext uri="{FF2B5EF4-FFF2-40B4-BE49-F238E27FC236}">
                <a16:creationId xmlns:a16="http://schemas.microsoft.com/office/drawing/2014/main" id="{203C08D8-D758-8BF5-445F-2A9960A562A5}"/>
              </a:ext>
            </a:extLst>
          </p:cNvPr>
          <p:cNvSpPr/>
          <p:nvPr/>
        </p:nvSpPr>
        <p:spPr>
          <a:xfrm>
            <a:off x="2537547" y="3434316"/>
            <a:ext cx="3744416" cy="1446550"/>
          </a:xfrm>
          <a:prstGeom prst="rect">
            <a:avLst/>
          </a:prstGeom>
          <a:noFill/>
        </p:spPr>
        <p:txBody>
          <a:bodyPr wrap="square" lIns="91440" tIns="45720" rIns="91440" bIns="45720">
            <a:spAutoFit/>
          </a:bodyPr>
          <a:lstStyle/>
          <a:p>
            <a:pPr algn="ctr"/>
            <a:r>
              <a:rPr lang="en-US" sz="8800" b="0" cap="none" spc="0" dirty="0">
                <a:ln w="0"/>
                <a:solidFill>
                  <a:srgbClr val="FF0000"/>
                </a:solidFill>
                <a:effectLst>
                  <a:outerShdw blurRad="38100" dist="25400" dir="5400000" algn="ctr" rotWithShape="0">
                    <a:srgbClr val="6E747A">
                      <a:alpha val="43000"/>
                    </a:srgbClr>
                  </a:outerShdw>
                </a:effectLst>
              </a:rPr>
              <a:t>FALSE</a:t>
            </a:r>
          </a:p>
        </p:txBody>
      </p:sp>
    </p:spTree>
    <p:extLst>
      <p:ext uri="{BB962C8B-B14F-4D97-AF65-F5344CB8AC3E}">
        <p14:creationId xmlns:p14="http://schemas.microsoft.com/office/powerpoint/2010/main" val="4005669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0" y="-2061"/>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31320" y="5954400"/>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sp>
        <p:nvSpPr>
          <p:cNvPr id="2" name="Title 1"/>
          <p:cNvSpPr>
            <a:spLocks noGrp="1"/>
          </p:cNvSpPr>
          <p:nvPr>
            <p:ph type="title"/>
          </p:nvPr>
        </p:nvSpPr>
        <p:spPr>
          <a:xfrm>
            <a:off x="685800" y="1671306"/>
            <a:ext cx="7772400" cy="903600"/>
          </a:xfrm>
        </p:spPr>
        <p:txBody>
          <a:bodyPr/>
          <a:lstStyle/>
          <a:p>
            <a:pPr algn="ctr"/>
            <a:r>
              <a:rPr lang="en-GB" b="1" dirty="0">
                <a:solidFill>
                  <a:srgbClr val="7030A0"/>
                </a:solidFill>
              </a:rPr>
              <a:t>How can we sleep better?</a:t>
            </a:r>
          </a:p>
        </p:txBody>
      </p:sp>
      <p:pic>
        <p:nvPicPr>
          <p:cNvPr id="10" name="Picture 9" descr="cid:image001.png@01D59E10.22AE6EE0">
            <a:extLst>
              <a:ext uri="{FF2B5EF4-FFF2-40B4-BE49-F238E27FC236}">
                <a16:creationId xmlns:a16="http://schemas.microsoft.com/office/drawing/2014/main" id="{3795F79F-307F-457F-8028-9A3DE183D476}"/>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619747" y="54848"/>
            <a:ext cx="1416749" cy="576064"/>
          </a:xfrm>
          <a:prstGeom prst="rect">
            <a:avLst/>
          </a:prstGeom>
          <a:noFill/>
          <a:ln>
            <a:noFill/>
          </a:ln>
        </p:spPr>
      </p:pic>
      <p:pic>
        <p:nvPicPr>
          <p:cNvPr id="3" name="Picture 2">
            <a:extLst>
              <a:ext uri="{FF2B5EF4-FFF2-40B4-BE49-F238E27FC236}">
                <a16:creationId xmlns:a16="http://schemas.microsoft.com/office/drawing/2014/main" id="{FB4859A3-609D-48F6-9A82-BC0BD38CC2AA}"/>
              </a:ext>
            </a:extLst>
          </p:cNvPr>
          <p:cNvPicPr>
            <a:picLocks noChangeAspect="1"/>
          </p:cNvPicPr>
          <p:nvPr/>
        </p:nvPicPr>
        <p:blipFill rotWithShape="1">
          <a:blip r:embed="rId7"/>
          <a:srcRect t="13867"/>
          <a:stretch/>
        </p:blipFill>
        <p:spPr>
          <a:xfrm>
            <a:off x="1941490" y="3333013"/>
            <a:ext cx="5216380" cy="2516074"/>
          </a:xfrm>
          <a:prstGeom prst="rect">
            <a:avLst/>
          </a:prstGeom>
        </p:spPr>
      </p:pic>
    </p:spTree>
    <p:extLst>
      <p:ext uri="{BB962C8B-B14F-4D97-AF65-F5344CB8AC3E}">
        <p14:creationId xmlns:p14="http://schemas.microsoft.com/office/powerpoint/2010/main" val="4055810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sp>
        <p:nvSpPr>
          <p:cNvPr id="2" name="Title 1"/>
          <p:cNvSpPr>
            <a:spLocks noGrp="1"/>
          </p:cNvSpPr>
          <p:nvPr>
            <p:ph type="title"/>
          </p:nvPr>
        </p:nvSpPr>
        <p:spPr>
          <a:xfrm>
            <a:off x="251520" y="692696"/>
            <a:ext cx="7128792" cy="1080135"/>
          </a:xfrm>
        </p:spPr>
        <p:txBody>
          <a:bodyPr>
            <a:normAutofit/>
          </a:bodyPr>
          <a:lstStyle/>
          <a:p>
            <a:r>
              <a:rPr lang="en-GB" sz="3600" b="1" dirty="0">
                <a:solidFill>
                  <a:srgbClr val="7030A0"/>
                </a:solidFill>
              </a:rPr>
              <a:t>Bedroom Box</a:t>
            </a:r>
          </a:p>
        </p:txBody>
      </p:sp>
      <p:pic>
        <p:nvPicPr>
          <p:cNvPr id="12" name="Picture 11" descr="cid:image001.png@01D59E10.22AE6EE0">
            <a:extLst>
              <a:ext uri="{FF2B5EF4-FFF2-40B4-BE49-F238E27FC236}">
                <a16:creationId xmlns:a16="http://schemas.microsoft.com/office/drawing/2014/main" id="{2069993E-22DC-49D5-87BF-7C5E543C7928}"/>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619747" y="54848"/>
            <a:ext cx="1416749" cy="576064"/>
          </a:xfrm>
          <a:prstGeom prst="rect">
            <a:avLst/>
          </a:prstGeom>
          <a:noFill/>
          <a:ln>
            <a:noFill/>
          </a:ln>
        </p:spPr>
      </p:pic>
      <p:pic>
        <p:nvPicPr>
          <p:cNvPr id="1026" name="Picture 2" descr="Kids coloring Vectors &amp; Illustrations for Free Download | Freepik">
            <a:extLst>
              <a:ext uri="{FF2B5EF4-FFF2-40B4-BE49-F238E27FC236}">
                <a16:creationId xmlns:a16="http://schemas.microsoft.com/office/drawing/2014/main" id="{110F21DD-C7A2-4FA4-B7C9-26CDF7B37C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8129" y="1505300"/>
            <a:ext cx="2063631" cy="20636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80B6557-664B-4F1A-92BD-167F4A459F48}"/>
              </a:ext>
            </a:extLst>
          </p:cNvPr>
          <p:cNvPicPr>
            <a:picLocks noChangeAspect="1"/>
          </p:cNvPicPr>
          <p:nvPr/>
        </p:nvPicPr>
        <p:blipFill rotWithShape="1">
          <a:blip r:embed="rId8"/>
          <a:srcRect b="11065"/>
          <a:stretch/>
        </p:blipFill>
        <p:spPr>
          <a:xfrm>
            <a:off x="510223" y="3990269"/>
            <a:ext cx="1381736" cy="1325563"/>
          </a:xfrm>
          <a:prstGeom prst="rect">
            <a:avLst/>
          </a:prstGeom>
        </p:spPr>
      </p:pic>
      <p:pic>
        <p:nvPicPr>
          <p:cNvPr id="11" name="Picture 10">
            <a:extLst>
              <a:ext uri="{FF2B5EF4-FFF2-40B4-BE49-F238E27FC236}">
                <a16:creationId xmlns:a16="http://schemas.microsoft.com/office/drawing/2014/main" id="{CFB41760-63ED-4E8C-9167-5C049D3CED3C}"/>
              </a:ext>
            </a:extLst>
          </p:cNvPr>
          <p:cNvPicPr>
            <a:picLocks noChangeAspect="1"/>
          </p:cNvPicPr>
          <p:nvPr/>
        </p:nvPicPr>
        <p:blipFill>
          <a:blip r:embed="rId9"/>
          <a:stretch>
            <a:fillRect/>
          </a:stretch>
        </p:blipFill>
        <p:spPr>
          <a:xfrm>
            <a:off x="2962590" y="1772816"/>
            <a:ext cx="1312720" cy="1354299"/>
          </a:xfrm>
          <a:prstGeom prst="rect">
            <a:avLst/>
          </a:prstGeom>
        </p:spPr>
      </p:pic>
      <p:pic>
        <p:nvPicPr>
          <p:cNvPr id="2054" name="Picture 6" descr="Premium Vector | Smart girl sitting at desk and reading book isolated on white  background. student or pupil studying hard, preparing for school test or  examination, doing homework. flat cartoon vector illustration.">
            <a:extLst>
              <a:ext uri="{FF2B5EF4-FFF2-40B4-BE49-F238E27FC236}">
                <a16:creationId xmlns:a16="http://schemas.microsoft.com/office/drawing/2014/main" id="{E682F09C-9E9C-4CF6-87A3-D3F559A7008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341417" y="3581469"/>
            <a:ext cx="2219325" cy="20669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67DD0E3-8EB4-4C59-9E41-20F86AB8BE26}"/>
              </a:ext>
            </a:extLst>
          </p:cNvPr>
          <p:cNvPicPr>
            <a:picLocks noChangeAspect="1"/>
          </p:cNvPicPr>
          <p:nvPr/>
        </p:nvPicPr>
        <p:blipFill rotWithShape="1">
          <a:blip r:embed="rId11"/>
          <a:srcRect l="13525" r="16081"/>
          <a:stretch/>
        </p:blipFill>
        <p:spPr>
          <a:xfrm>
            <a:off x="5364088" y="1937776"/>
            <a:ext cx="3154983" cy="2982448"/>
          </a:xfrm>
          <a:prstGeom prst="rect">
            <a:avLst/>
          </a:prstGeom>
        </p:spPr>
      </p:pic>
      <p:sp>
        <p:nvSpPr>
          <p:cNvPr id="9" name="TextBox 8">
            <a:extLst>
              <a:ext uri="{FF2B5EF4-FFF2-40B4-BE49-F238E27FC236}">
                <a16:creationId xmlns:a16="http://schemas.microsoft.com/office/drawing/2014/main" id="{B2CDE40A-46D3-4055-A3F0-F3011EA2553B}"/>
              </a:ext>
            </a:extLst>
          </p:cNvPr>
          <p:cNvSpPr txBox="1"/>
          <p:nvPr/>
        </p:nvSpPr>
        <p:spPr>
          <a:xfrm>
            <a:off x="889999" y="3234710"/>
            <a:ext cx="1296144" cy="369332"/>
          </a:xfrm>
          <a:prstGeom prst="rect">
            <a:avLst/>
          </a:prstGeom>
          <a:noFill/>
        </p:spPr>
        <p:txBody>
          <a:bodyPr wrap="square" rtlCol="0">
            <a:spAutoFit/>
          </a:bodyPr>
          <a:lstStyle/>
          <a:p>
            <a:r>
              <a:rPr lang="en-GB" dirty="0"/>
              <a:t>Drawing</a:t>
            </a:r>
          </a:p>
        </p:txBody>
      </p:sp>
      <p:sp>
        <p:nvSpPr>
          <p:cNvPr id="19" name="TextBox 18">
            <a:extLst>
              <a:ext uri="{FF2B5EF4-FFF2-40B4-BE49-F238E27FC236}">
                <a16:creationId xmlns:a16="http://schemas.microsoft.com/office/drawing/2014/main" id="{9360F105-403F-4458-8E55-0377CED20571}"/>
              </a:ext>
            </a:extLst>
          </p:cNvPr>
          <p:cNvSpPr txBox="1"/>
          <p:nvPr/>
        </p:nvSpPr>
        <p:spPr>
          <a:xfrm>
            <a:off x="3131841" y="3212976"/>
            <a:ext cx="1296144" cy="369332"/>
          </a:xfrm>
          <a:prstGeom prst="rect">
            <a:avLst/>
          </a:prstGeom>
          <a:noFill/>
        </p:spPr>
        <p:txBody>
          <a:bodyPr wrap="square" rtlCol="0">
            <a:spAutoFit/>
          </a:bodyPr>
          <a:lstStyle/>
          <a:p>
            <a:r>
              <a:rPr lang="en-GB" dirty="0"/>
              <a:t>Puzzles</a:t>
            </a:r>
          </a:p>
        </p:txBody>
      </p:sp>
      <p:sp>
        <p:nvSpPr>
          <p:cNvPr id="20" name="TextBox 19">
            <a:extLst>
              <a:ext uri="{FF2B5EF4-FFF2-40B4-BE49-F238E27FC236}">
                <a16:creationId xmlns:a16="http://schemas.microsoft.com/office/drawing/2014/main" id="{8E4B721F-557E-44C5-9B17-67E51920B897}"/>
              </a:ext>
            </a:extLst>
          </p:cNvPr>
          <p:cNvSpPr txBox="1"/>
          <p:nvPr/>
        </p:nvSpPr>
        <p:spPr>
          <a:xfrm>
            <a:off x="759841" y="5427447"/>
            <a:ext cx="1296144" cy="646331"/>
          </a:xfrm>
          <a:prstGeom prst="rect">
            <a:avLst/>
          </a:prstGeom>
          <a:noFill/>
        </p:spPr>
        <p:txBody>
          <a:bodyPr wrap="square" rtlCol="0">
            <a:spAutoFit/>
          </a:bodyPr>
          <a:lstStyle/>
          <a:p>
            <a:pPr algn="ctr"/>
            <a:r>
              <a:rPr lang="en-GB" dirty="0"/>
              <a:t>Cutting and Sticking</a:t>
            </a:r>
          </a:p>
        </p:txBody>
      </p:sp>
      <p:sp>
        <p:nvSpPr>
          <p:cNvPr id="21" name="TextBox 20">
            <a:extLst>
              <a:ext uri="{FF2B5EF4-FFF2-40B4-BE49-F238E27FC236}">
                <a16:creationId xmlns:a16="http://schemas.microsoft.com/office/drawing/2014/main" id="{F3593301-001C-421C-8D02-FE2DEC60B43D}"/>
              </a:ext>
            </a:extLst>
          </p:cNvPr>
          <p:cNvSpPr txBox="1"/>
          <p:nvPr/>
        </p:nvSpPr>
        <p:spPr>
          <a:xfrm>
            <a:off x="3059832" y="5476266"/>
            <a:ext cx="1296144" cy="369332"/>
          </a:xfrm>
          <a:prstGeom prst="rect">
            <a:avLst/>
          </a:prstGeom>
          <a:noFill/>
        </p:spPr>
        <p:txBody>
          <a:bodyPr wrap="square" rtlCol="0">
            <a:spAutoFit/>
          </a:bodyPr>
          <a:lstStyle/>
          <a:p>
            <a:r>
              <a:rPr lang="en-GB" dirty="0"/>
              <a:t>Reading</a:t>
            </a:r>
          </a:p>
        </p:txBody>
      </p:sp>
    </p:spTree>
    <p:extLst>
      <p:ext uri="{BB962C8B-B14F-4D97-AF65-F5344CB8AC3E}">
        <p14:creationId xmlns:p14="http://schemas.microsoft.com/office/powerpoint/2010/main" val="8205860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2" name="Title 1"/>
          <p:cNvSpPr>
            <a:spLocks noGrp="1"/>
          </p:cNvSpPr>
          <p:nvPr>
            <p:ph type="title"/>
          </p:nvPr>
        </p:nvSpPr>
        <p:spPr>
          <a:xfrm>
            <a:off x="251520" y="692696"/>
            <a:ext cx="7128792" cy="1080135"/>
          </a:xfrm>
        </p:spPr>
        <p:txBody>
          <a:bodyPr>
            <a:normAutofit/>
          </a:bodyPr>
          <a:lstStyle/>
          <a:p>
            <a:r>
              <a:rPr lang="en-GB" sz="3600" b="1" u="sng" dirty="0">
                <a:solidFill>
                  <a:srgbClr val="7030A0"/>
                </a:solidFill>
              </a:rPr>
              <a:t>Worry Time</a:t>
            </a:r>
          </a:p>
        </p:txBody>
      </p:sp>
      <p:pic>
        <p:nvPicPr>
          <p:cNvPr id="12" name="Picture 11" descr="cid:image001.png@01D59E10.22AE6EE0">
            <a:extLst>
              <a:ext uri="{FF2B5EF4-FFF2-40B4-BE49-F238E27FC236}">
                <a16:creationId xmlns:a16="http://schemas.microsoft.com/office/drawing/2014/main" id="{2069993E-22DC-49D5-87BF-7C5E543C7928}"/>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619747" y="54848"/>
            <a:ext cx="1416749" cy="576064"/>
          </a:xfrm>
          <a:prstGeom prst="rect">
            <a:avLst/>
          </a:prstGeom>
          <a:noFill/>
          <a:ln>
            <a:noFill/>
          </a:ln>
        </p:spPr>
      </p:pic>
      <p:sp>
        <p:nvSpPr>
          <p:cNvPr id="17" name="TextBox 16">
            <a:extLst>
              <a:ext uri="{FF2B5EF4-FFF2-40B4-BE49-F238E27FC236}">
                <a16:creationId xmlns:a16="http://schemas.microsoft.com/office/drawing/2014/main" id="{11AD6ED9-94BE-4C04-A376-15A66E7ABD23}"/>
              </a:ext>
            </a:extLst>
          </p:cNvPr>
          <p:cNvSpPr txBox="1"/>
          <p:nvPr/>
        </p:nvSpPr>
        <p:spPr>
          <a:xfrm>
            <a:off x="395536" y="1719724"/>
            <a:ext cx="8352928" cy="923330"/>
          </a:xfrm>
          <a:prstGeom prst="rect">
            <a:avLst/>
          </a:prstGeom>
          <a:noFill/>
        </p:spPr>
        <p:txBody>
          <a:bodyPr wrap="square" rtlCol="0">
            <a:spAutoFit/>
          </a:bodyPr>
          <a:lstStyle/>
          <a:p>
            <a:r>
              <a:rPr lang="en-GB" dirty="0"/>
              <a:t>If you find you are worrying a lot before bed and this is affecting your sleep you could try Worry Time or use a worry monster.</a:t>
            </a:r>
          </a:p>
          <a:p>
            <a:endParaRPr lang="en-GB" dirty="0"/>
          </a:p>
        </p:txBody>
      </p:sp>
      <p:pic>
        <p:nvPicPr>
          <p:cNvPr id="2050" name="Picture 2" descr="Worry Time - ELSA Support">
            <a:extLst>
              <a:ext uri="{FF2B5EF4-FFF2-40B4-BE49-F238E27FC236}">
                <a16:creationId xmlns:a16="http://schemas.microsoft.com/office/drawing/2014/main" id="{5F8ABCDF-7989-603B-067A-6222AB42957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59732" y="2463584"/>
            <a:ext cx="4824536" cy="3618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5659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5"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pic>
        <p:nvPicPr>
          <p:cNvPr id="12" name="Picture 11" descr="cid:image001.png@01D59E10.22AE6EE0">
            <a:extLst>
              <a:ext uri="{FF2B5EF4-FFF2-40B4-BE49-F238E27FC236}">
                <a16:creationId xmlns:a16="http://schemas.microsoft.com/office/drawing/2014/main" id="{2069993E-22DC-49D5-87BF-7C5E543C7928}"/>
              </a:ext>
            </a:extLst>
          </p:cNvPr>
          <p:cNvPicPr/>
          <p:nvPr/>
        </p:nvPicPr>
        <p:blipFill>
          <a:blip r:embed="rId6" r:link="rId7" cstate="print">
            <a:extLst>
              <a:ext uri="{28A0092B-C50C-407E-A947-70E740481C1C}">
                <a14:useLocalDpi xmlns:a14="http://schemas.microsoft.com/office/drawing/2010/main" val="0"/>
              </a:ext>
            </a:extLst>
          </a:blip>
          <a:srcRect/>
          <a:stretch>
            <a:fillRect/>
          </a:stretch>
        </p:blipFill>
        <p:spPr bwMode="auto">
          <a:xfrm>
            <a:off x="7619747" y="54848"/>
            <a:ext cx="1416749" cy="576064"/>
          </a:xfrm>
          <a:prstGeom prst="rect">
            <a:avLst/>
          </a:prstGeom>
          <a:noFill/>
          <a:ln>
            <a:noFill/>
          </a:ln>
        </p:spPr>
      </p:pic>
      <p:sp>
        <p:nvSpPr>
          <p:cNvPr id="13" name="TextBox 12">
            <a:extLst>
              <a:ext uri="{FF2B5EF4-FFF2-40B4-BE49-F238E27FC236}">
                <a16:creationId xmlns:a16="http://schemas.microsoft.com/office/drawing/2014/main" id="{1B319D69-6E9D-4619-83B2-F0FCC970F0AF}"/>
              </a:ext>
            </a:extLst>
          </p:cNvPr>
          <p:cNvSpPr txBox="1"/>
          <p:nvPr/>
        </p:nvSpPr>
        <p:spPr>
          <a:xfrm>
            <a:off x="255559" y="1029336"/>
            <a:ext cx="4584356" cy="461665"/>
          </a:xfrm>
          <a:prstGeom prst="rect">
            <a:avLst/>
          </a:prstGeom>
          <a:noFill/>
        </p:spPr>
        <p:txBody>
          <a:bodyPr wrap="square">
            <a:spAutoFit/>
          </a:bodyPr>
          <a:lstStyle/>
          <a:p>
            <a:r>
              <a:rPr lang="en-GB" sz="2400" b="1" u="sng" dirty="0">
                <a:solidFill>
                  <a:srgbClr val="7030A0"/>
                </a:solidFill>
              </a:rPr>
              <a:t>Breathing Techniques</a:t>
            </a:r>
          </a:p>
        </p:txBody>
      </p:sp>
      <p:pic>
        <p:nvPicPr>
          <p:cNvPr id="2" name="Online Media 1" title="Let's breathe !">
            <a:hlinkClick r:id="" action="ppaction://media"/>
            <a:extLst>
              <a:ext uri="{FF2B5EF4-FFF2-40B4-BE49-F238E27FC236}">
                <a16:creationId xmlns:a16="http://schemas.microsoft.com/office/drawing/2014/main" id="{9BC994C6-60AC-4EC4-A927-AFE5A31F65B0}"/>
              </a:ext>
            </a:extLst>
          </p:cNvPr>
          <p:cNvPicPr>
            <a:picLocks noRot="1" noChangeAspect="1"/>
          </p:cNvPicPr>
          <p:nvPr>
            <a:videoFile r:link="rId1"/>
          </p:nvPr>
        </p:nvPicPr>
        <p:blipFill>
          <a:blip r:embed="rId8"/>
          <a:stretch>
            <a:fillRect/>
          </a:stretch>
        </p:blipFill>
        <p:spPr>
          <a:xfrm>
            <a:off x="1133148" y="1785662"/>
            <a:ext cx="6877703" cy="3885902"/>
          </a:xfrm>
          <a:prstGeom prst="rect">
            <a:avLst/>
          </a:prstGeom>
        </p:spPr>
      </p:pic>
    </p:spTree>
    <p:extLst>
      <p:ext uri="{BB962C8B-B14F-4D97-AF65-F5344CB8AC3E}">
        <p14:creationId xmlns:p14="http://schemas.microsoft.com/office/powerpoint/2010/main" val="1488279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sp>
        <p:nvSpPr>
          <p:cNvPr id="3" name="Content Placeholder 2"/>
          <p:cNvSpPr>
            <a:spLocks noGrp="1"/>
          </p:cNvSpPr>
          <p:nvPr>
            <p:ph idx="4294967295"/>
          </p:nvPr>
        </p:nvSpPr>
        <p:spPr>
          <a:xfrm>
            <a:off x="0" y="1600200"/>
            <a:ext cx="7620000" cy="4800600"/>
          </a:xfrm>
        </p:spPr>
        <p:txBody>
          <a:bodyPr>
            <a:normAutofit/>
          </a:bodyPr>
          <a:lstStyle/>
          <a:p>
            <a:pPr marL="0" indent="0">
              <a:buNone/>
            </a:pPr>
            <a:endParaRPr lang="en-GB" sz="3600" dirty="0"/>
          </a:p>
          <a:p>
            <a:pPr lvl="0"/>
            <a:endParaRPr lang="en-GB" dirty="0"/>
          </a:p>
          <a:p>
            <a:endParaRPr lang="en-GB" dirty="0"/>
          </a:p>
        </p:txBody>
      </p:sp>
      <p:pic>
        <p:nvPicPr>
          <p:cNvPr id="1026" name="Picture 2" descr="Thank You Emoji Png - Thank You For Listening Png, Transparent Png - kindpng"/>
          <p:cNvPicPr>
            <a:picLocks noChangeAspect="1" noChangeArrowheads="1"/>
          </p:cNvPicPr>
          <p:nvPr/>
        </p:nvPicPr>
        <p:blipFill rotWithShape="1">
          <a:blip r:embed="rId4">
            <a:extLst>
              <a:ext uri="{28A0092B-C50C-407E-A947-70E740481C1C}">
                <a14:useLocalDpi xmlns:a14="http://schemas.microsoft.com/office/drawing/2010/main" val="0"/>
              </a:ext>
            </a:extLst>
          </a:blip>
          <a:srcRect l="3516"/>
          <a:stretch/>
        </p:blipFill>
        <p:spPr bwMode="auto">
          <a:xfrm>
            <a:off x="38072" y="1150977"/>
            <a:ext cx="8782400" cy="46085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cid:image001.png@01D59E10.22AE6EE0">
            <a:extLst>
              <a:ext uri="{FF2B5EF4-FFF2-40B4-BE49-F238E27FC236}">
                <a16:creationId xmlns:a16="http://schemas.microsoft.com/office/drawing/2014/main" id="{0AA6B3D2-7AEA-45E4-A5FD-DB39A1CCEE42}"/>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619747" y="54848"/>
            <a:ext cx="1416749" cy="576064"/>
          </a:xfrm>
          <a:prstGeom prst="rect">
            <a:avLst/>
          </a:prstGeom>
          <a:noFill/>
          <a:ln>
            <a:noFill/>
          </a:ln>
        </p:spPr>
      </p:pic>
    </p:spTree>
    <p:extLst>
      <p:ext uri="{BB962C8B-B14F-4D97-AF65-F5344CB8AC3E}">
        <p14:creationId xmlns:p14="http://schemas.microsoft.com/office/powerpoint/2010/main" val="341099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7EBA25E3E67442A6255883748AA41F" ma:contentTypeVersion="16" ma:contentTypeDescription="Create a new document." ma:contentTypeScope="" ma:versionID="9349645ca1892bd25f492d6280cb3477">
  <xsd:schema xmlns:xsd="http://www.w3.org/2001/XMLSchema" xmlns:xs="http://www.w3.org/2001/XMLSchema" xmlns:p="http://schemas.microsoft.com/office/2006/metadata/properties" xmlns:ns1="http://schemas.microsoft.com/sharepoint/v3" xmlns:ns2="be890838-33a1-43fb-ac1b-1f74c4cd2f42" xmlns:ns3="a202d216-1f26-4719-931a-3da1a2f5b4de" targetNamespace="http://schemas.microsoft.com/office/2006/metadata/properties" ma:root="true" ma:fieldsID="02a471da314f2bce350d43618e7ee8d4" ns1:_="" ns2:_="" ns3:_="">
    <xsd:import namespace="http://schemas.microsoft.com/sharepoint/v3"/>
    <xsd:import namespace="be890838-33a1-43fb-ac1b-1f74c4cd2f42"/>
    <xsd:import namespace="a202d216-1f26-4719-931a-3da1a2f5b4d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1:_ip_UnifiedCompliancePolicyProperties" minOccurs="0"/>
                <xsd:element ref="ns1:_ip_UnifiedCompliancePolicyUIAction" minOccurs="0"/>
                <xsd:element ref="ns3:MediaServiceDateTaken" minOccurs="0"/>
                <xsd:element ref="ns3:MediaServiceObjectDetectorVersions"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2" nillable="true" ma:displayName="Unified Compliance Policy Properties" ma:hidden="true" ma:internalName="_ip_UnifiedCompliancePolicyProperties">
      <xsd:simpleType>
        <xsd:restriction base="dms:Note"/>
      </xsd:simpleType>
    </xsd:element>
    <xsd:element name="_ip_UnifiedCompliancePolicyUIAction" ma:index="1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e890838-33a1-43fb-ac1b-1f74c4cd2f4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3f2866d2-c2ca-4bcf-97d9-d1387dad421a}" ma:internalName="TaxCatchAll" ma:showField="CatchAllData" ma:web="be890838-33a1-43fb-ac1b-1f74c4cd2f42">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202d216-1f26-4719-931a-3da1a2f5b4de"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a202d216-1f26-4719-931a-3da1a2f5b4de">
      <Terms xmlns="http://schemas.microsoft.com/office/infopath/2007/PartnerControls"/>
    </lcf76f155ced4ddcb4097134ff3c332f>
    <TaxCatchAll xmlns="be890838-33a1-43fb-ac1b-1f74c4cd2f42"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05B7AA1F-FA18-426B-9ECF-2EC72B0430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be890838-33a1-43fb-ac1b-1f74c4cd2f42"/>
    <ds:schemaRef ds:uri="a202d216-1f26-4719-931a-3da1a2f5b4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7DF642-FB89-401A-AB9E-8E0BDDC5CD0F}">
  <ds:schemaRefs>
    <ds:schemaRef ds:uri="http://schemas.microsoft.com/sharepoint/v3/contenttype/forms"/>
  </ds:schemaRefs>
</ds:datastoreItem>
</file>

<file path=customXml/itemProps3.xml><?xml version="1.0" encoding="utf-8"?>
<ds:datastoreItem xmlns:ds="http://schemas.openxmlformats.org/officeDocument/2006/customXml" ds:itemID="{11DB9DA9-27F7-49B3-A074-0BCA853855BB}">
  <ds:schemaRefs>
    <ds:schemaRef ds:uri="a202d216-1f26-4719-931a-3da1a2f5b4de"/>
    <ds:schemaRef ds:uri="http://schemas.microsoft.com/office/2006/metadata/properties"/>
    <ds:schemaRef ds:uri="http://schemas.microsoft.com/sharepoint/v3"/>
    <ds:schemaRef ds:uri="http://purl.org/dc/dcmitype/"/>
    <ds:schemaRef ds:uri="http://schemas.microsoft.com/office/2006/documentManagement/types"/>
    <ds:schemaRef ds:uri="http://purl.org/dc/elements/1.1/"/>
    <ds:schemaRef ds:uri="http://schemas.microsoft.com/office/infopath/2007/PartnerControls"/>
    <ds:schemaRef ds:uri="http://purl.org/dc/terms/"/>
    <ds:schemaRef ds:uri="http://www.w3.org/XML/1998/namespace"/>
    <ds:schemaRef ds:uri="http://schemas.openxmlformats.org/package/2006/metadata/core-properties"/>
    <ds:schemaRef ds:uri="be890838-33a1-43fb-ac1b-1f74c4cd2f42"/>
  </ds:schemaRefs>
</ds:datastoreItem>
</file>

<file path=docProps/app.xml><?xml version="1.0" encoding="utf-8"?>
<Properties xmlns="http://schemas.openxmlformats.org/officeDocument/2006/extended-properties" xmlns:vt="http://schemas.openxmlformats.org/officeDocument/2006/docPropsVTypes">
  <Template/>
  <TotalTime>1761</TotalTime>
  <Words>1700</Words>
  <Application>Microsoft Office PowerPoint</Application>
  <PresentationFormat>On-screen Show (4:3)</PresentationFormat>
  <Paragraphs>190</Paragraphs>
  <Slides>17</Slides>
  <Notes>14</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Healthy Sleep</vt:lpstr>
      <vt:lpstr>PowerPoint Presentation</vt:lpstr>
      <vt:lpstr>Who do you think needs the most sleep?</vt:lpstr>
      <vt:lpstr>Why do we need sleep?</vt:lpstr>
      <vt:lpstr>How much sleep do you think you need?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we sleep better?</vt:lpstr>
      <vt:lpstr>Bedroom Box</vt:lpstr>
      <vt:lpstr>Worry Time</vt:lpstr>
      <vt:lpstr>PowerPoint Presentation</vt:lpstr>
      <vt:lpstr>PowerPoint Presentation</vt:lpstr>
    </vt:vector>
  </TitlesOfParts>
  <Company>Birmingham Childrens Hospital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Betts Laura (RQ3) BCH</dc:creator>
  <cp:lastModifiedBy>DODD, Laura (BIRMINGHAM WOMEN'S AND CHILDREN'S NHS FOUNDATION TRUST)</cp:lastModifiedBy>
  <cp:revision>78</cp:revision>
  <dcterms:created xsi:type="dcterms:W3CDTF">2018-11-06T10:36:08Z</dcterms:created>
  <dcterms:modified xsi:type="dcterms:W3CDTF">2024-12-02T13:15:46Z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0x0101003C7EBA25E3E67442A6255883748AA41F</vt:lpwstr>
  </property>
  <property fmtid="{D5CDD505-2E9C-101B-9397-08002B2CF9AE}" pid="3" name="MediaServiceImageTags">
    <vt:lpwstr/>
  </property>
</Properties>
</file>