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261" r:id="rId5"/>
    <p:sldId id="293" r:id="rId6"/>
    <p:sldId id="300" r:id="rId7"/>
    <p:sldId id="260" r:id="rId8"/>
    <p:sldId id="301" r:id="rId9"/>
    <p:sldId id="262" r:id="rId10"/>
    <p:sldId id="304" r:id="rId11"/>
    <p:sldId id="309" r:id="rId12"/>
    <p:sldId id="302" r:id="rId13"/>
    <p:sldId id="312" r:id="rId14"/>
    <p:sldId id="315" r:id="rId15"/>
    <p:sldId id="303" r:id="rId16"/>
    <p:sldId id="305" r:id="rId17"/>
    <p:sldId id="313" r:id="rId18"/>
    <p:sldId id="306" r:id="rId19"/>
    <p:sldId id="307" r:id="rId20"/>
    <p:sldId id="311" r:id="rId21"/>
    <p:sldId id="270" r:id="rId22"/>
    <p:sldId id="314" r:id="rId23"/>
    <p:sldId id="308" r:id="rId24"/>
    <p:sldId id="316" r:id="rId25"/>
    <p:sldId id="272" r:id="rId26"/>
    <p:sldId id="565"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23DDDC-F3EC-ADBB-D134-0E8D1B313335}" v="1" dt="2024-10-30T09:35:42.3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79082" autoAdjust="0"/>
  </p:normalViewPr>
  <p:slideViewPr>
    <p:cSldViewPr>
      <p:cViewPr varScale="1">
        <p:scale>
          <a:sx n="53" d="100"/>
          <a:sy n="53" d="100"/>
        </p:scale>
        <p:origin x="1664" y="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MMING, Isabella (BIRMINGHAM WOMEN'S AND CHILDREN'S NHS FOUNDATION TRUST)" userId="S::isabella.hemming@nhs.net::8cd44be8-3bf5-426f-b87d-cbd7c595a8b8" providerId="AD" clId="Web-{CD23DDDC-F3EC-ADBB-D134-0E8D1B313335}"/>
    <pc:docChg chg="addSld">
      <pc:chgData name="HEMMING, Isabella (BIRMINGHAM WOMEN'S AND CHILDREN'S NHS FOUNDATION TRUST)" userId="S::isabella.hemming@nhs.net::8cd44be8-3bf5-426f-b87d-cbd7c595a8b8" providerId="AD" clId="Web-{CD23DDDC-F3EC-ADBB-D134-0E8D1B313335}" dt="2024-10-30T09:35:42.399" v="0"/>
      <pc:docMkLst>
        <pc:docMk/>
      </pc:docMkLst>
      <pc:sldChg chg="add">
        <pc:chgData name="HEMMING, Isabella (BIRMINGHAM WOMEN'S AND CHILDREN'S NHS FOUNDATION TRUST)" userId="S::isabella.hemming@nhs.net::8cd44be8-3bf5-426f-b87d-cbd7c595a8b8" providerId="AD" clId="Web-{CD23DDDC-F3EC-ADBB-D134-0E8D1B313335}" dt="2024-10-30T09:35:42.399" v="0"/>
        <pc:sldMkLst>
          <pc:docMk/>
          <pc:sldMk cId="3799001557" sldId="565"/>
        </pc:sldMkLst>
      </pc:sldChg>
    </pc:docChg>
  </pc:docChgLst>
</pc:chgInfo>
</file>

<file path=ppt/diagrams/_rels/data5.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B491BA-2715-49F8-9210-87A421CC928B}"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en-US"/>
        </a:p>
      </dgm:t>
    </dgm:pt>
    <dgm:pt modelId="{22E54FAF-FEB1-4660-81A5-249686164B0A}">
      <dgm:prSet phldrT="[Text]"/>
      <dgm:spPr/>
      <dgm:t>
        <a:bodyPr/>
        <a:lstStyle/>
        <a:p>
          <a:pPr algn="ctr"/>
          <a:r>
            <a:rPr lang="en-US" dirty="0"/>
            <a:t>Share with care</a:t>
          </a:r>
        </a:p>
      </dgm:t>
    </dgm:pt>
    <dgm:pt modelId="{A096ECA2-3155-4DA3-A6D1-2A89CD1E890C}" type="parTrans" cxnId="{E0C94832-1A43-4624-A0A4-7E4B60FE1BEE}">
      <dgm:prSet/>
      <dgm:spPr/>
      <dgm:t>
        <a:bodyPr/>
        <a:lstStyle/>
        <a:p>
          <a:endParaRPr lang="en-US"/>
        </a:p>
      </dgm:t>
    </dgm:pt>
    <dgm:pt modelId="{0F4A2CE2-4E10-4C3F-BAFD-12200B66E0B5}" type="sibTrans" cxnId="{E0C94832-1A43-4624-A0A4-7E4B60FE1BEE}">
      <dgm:prSet/>
      <dgm:spPr/>
      <dgm:t>
        <a:bodyPr/>
        <a:lstStyle/>
        <a:p>
          <a:endParaRPr lang="en-US"/>
        </a:p>
      </dgm:t>
    </dgm:pt>
    <dgm:pt modelId="{8DFDFA63-4286-4157-931E-598A6ED2E6F0}">
      <dgm:prSet phldrT="[Text]"/>
      <dgm:spPr/>
      <dgm:t>
        <a:bodyPr/>
        <a:lstStyle/>
        <a:p>
          <a:r>
            <a:rPr lang="en-US" dirty="0"/>
            <a:t>Respect each other</a:t>
          </a:r>
        </a:p>
      </dgm:t>
    </dgm:pt>
    <dgm:pt modelId="{DDDD0E6C-7427-4329-8D64-6782F24B7DA8}" type="parTrans" cxnId="{D0014B24-E7AB-4A64-AD46-3A7D174E1F6B}">
      <dgm:prSet/>
      <dgm:spPr/>
      <dgm:t>
        <a:bodyPr/>
        <a:lstStyle/>
        <a:p>
          <a:endParaRPr lang="en-US"/>
        </a:p>
      </dgm:t>
    </dgm:pt>
    <dgm:pt modelId="{C508C41B-2EE5-4E08-8EC8-E8E0FD1359BF}" type="sibTrans" cxnId="{D0014B24-E7AB-4A64-AD46-3A7D174E1F6B}">
      <dgm:prSet/>
      <dgm:spPr/>
      <dgm:t>
        <a:bodyPr/>
        <a:lstStyle/>
        <a:p>
          <a:endParaRPr lang="en-US"/>
        </a:p>
      </dgm:t>
    </dgm:pt>
    <dgm:pt modelId="{BBA7BA41-3515-48BA-A879-77D2E96188D7}">
      <dgm:prSet phldrT="[Text]"/>
      <dgm:spPr/>
      <dgm:t>
        <a:bodyPr/>
        <a:lstStyle/>
        <a:p>
          <a:r>
            <a:rPr lang="en-US" dirty="0"/>
            <a:t>Talk to us</a:t>
          </a:r>
        </a:p>
      </dgm:t>
    </dgm:pt>
    <dgm:pt modelId="{32B8881C-80A8-4F27-B8FC-05EE591362AA}" type="parTrans" cxnId="{D7762599-A440-4C4B-8DBE-49E0FC2A93A7}">
      <dgm:prSet/>
      <dgm:spPr/>
      <dgm:t>
        <a:bodyPr/>
        <a:lstStyle/>
        <a:p>
          <a:endParaRPr lang="en-US"/>
        </a:p>
      </dgm:t>
    </dgm:pt>
    <dgm:pt modelId="{F82042FB-342D-40D7-AC24-8AC7D7D341D7}" type="sibTrans" cxnId="{D7762599-A440-4C4B-8DBE-49E0FC2A93A7}">
      <dgm:prSet/>
      <dgm:spPr/>
      <dgm:t>
        <a:bodyPr/>
        <a:lstStyle/>
        <a:p>
          <a:endParaRPr lang="en-US"/>
        </a:p>
      </dgm:t>
    </dgm:pt>
    <dgm:pt modelId="{18804610-A6F1-49A1-A97E-095FE879CCA9}">
      <dgm:prSet/>
      <dgm:spPr/>
      <dgm:t>
        <a:bodyPr/>
        <a:lstStyle/>
        <a:p>
          <a:r>
            <a:rPr lang="en-GB" cap="none" dirty="0">
              <a:solidFill>
                <a:schemeClr val="bg1"/>
              </a:solidFill>
            </a:rPr>
            <a:t>Right to challenge/question- but question the content not the person.</a:t>
          </a:r>
          <a:endParaRPr lang="en-GB" dirty="0">
            <a:solidFill>
              <a:schemeClr val="bg1"/>
            </a:solidFill>
          </a:endParaRPr>
        </a:p>
      </dgm:t>
    </dgm:pt>
    <dgm:pt modelId="{612BFFC8-B3CE-43EE-AC0A-405A306B3B56}" type="parTrans" cxnId="{D772EBA6-ACA9-4195-AB3C-3EC21157BEEE}">
      <dgm:prSet/>
      <dgm:spPr/>
      <dgm:t>
        <a:bodyPr/>
        <a:lstStyle/>
        <a:p>
          <a:endParaRPr lang="en-US"/>
        </a:p>
      </dgm:t>
    </dgm:pt>
    <dgm:pt modelId="{3D4138D7-8A8D-47E8-B725-209054A4BE81}" type="sibTrans" cxnId="{D772EBA6-ACA9-4195-AB3C-3EC21157BEEE}">
      <dgm:prSet/>
      <dgm:spPr/>
      <dgm:t>
        <a:bodyPr/>
        <a:lstStyle/>
        <a:p>
          <a:endParaRPr lang="en-US"/>
        </a:p>
      </dgm:t>
    </dgm:pt>
    <dgm:pt modelId="{8B8182AB-FBB8-462F-A70F-22E938EAD523}" type="pres">
      <dgm:prSet presAssocID="{B1B491BA-2715-49F8-9210-87A421CC928B}" presName="diagram" presStyleCnt="0">
        <dgm:presLayoutVars>
          <dgm:dir/>
          <dgm:resizeHandles val="exact"/>
        </dgm:presLayoutVars>
      </dgm:prSet>
      <dgm:spPr/>
    </dgm:pt>
    <dgm:pt modelId="{1A1C4D18-D8E9-4FE4-820C-68C63A778F59}" type="pres">
      <dgm:prSet presAssocID="{22E54FAF-FEB1-4660-81A5-249686164B0A}" presName="node" presStyleLbl="node1" presStyleIdx="0" presStyleCnt="4">
        <dgm:presLayoutVars>
          <dgm:bulletEnabled val="1"/>
        </dgm:presLayoutVars>
      </dgm:prSet>
      <dgm:spPr/>
    </dgm:pt>
    <dgm:pt modelId="{A61F43CD-9C52-4A1A-A004-6CF0B9B372A4}" type="pres">
      <dgm:prSet presAssocID="{0F4A2CE2-4E10-4C3F-BAFD-12200B66E0B5}" presName="sibTrans" presStyleCnt="0"/>
      <dgm:spPr/>
    </dgm:pt>
    <dgm:pt modelId="{EAB7F7B7-4342-4B55-905F-0C07C1698192}" type="pres">
      <dgm:prSet presAssocID="{18804610-A6F1-49A1-A97E-095FE879CCA9}" presName="node" presStyleLbl="node1" presStyleIdx="1" presStyleCnt="4">
        <dgm:presLayoutVars>
          <dgm:bulletEnabled val="1"/>
        </dgm:presLayoutVars>
      </dgm:prSet>
      <dgm:spPr/>
    </dgm:pt>
    <dgm:pt modelId="{2B782F73-16B7-4837-825E-BDD683E6DF1C}" type="pres">
      <dgm:prSet presAssocID="{3D4138D7-8A8D-47E8-B725-209054A4BE81}" presName="sibTrans" presStyleCnt="0"/>
      <dgm:spPr/>
    </dgm:pt>
    <dgm:pt modelId="{0EDE9C86-5B80-4022-9790-F69B12F77B06}" type="pres">
      <dgm:prSet presAssocID="{8DFDFA63-4286-4157-931E-598A6ED2E6F0}" presName="node" presStyleLbl="node1" presStyleIdx="2" presStyleCnt="4">
        <dgm:presLayoutVars>
          <dgm:bulletEnabled val="1"/>
        </dgm:presLayoutVars>
      </dgm:prSet>
      <dgm:spPr/>
    </dgm:pt>
    <dgm:pt modelId="{0AA4E9D6-663C-4B8E-A05B-2DA0EC115A58}" type="pres">
      <dgm:prSet presAssocID="{C508C41B-2EE5-4E08-8EC8-E8E0FD1359BF}" presName="sibTrans" presStyleCnt="0"/>
      <dgm:spPr/>
    </dgm:pt>
    <dgm:pt modelId="{76050A82-E8FB-40A8-95FC-D6982B575637}" type="pres">
      <dgm:prSet presAssocID="{BBA7BA41-3515-48BA-A879-77D2E96188D7}" presName="node" presStyleLbl="node1" presStyleIdx="3" presStyleCnt="4">
        <dgm:presLayoutVars>
          <dgm:bulletEnabled val="1"/>
        </dgm:presLayoutVars>
      </dgm:prSet>
      <dgm:spPr/>
    </dgm:pt>
  </dgm:ptLst>
  <dgm:cxnLst>
    <dgm:cxn modelId="{D0014B24-E7AB-4A64-AD46-3A7D174E1F6B}" srcId="{B1B491BA-2715-49F8-9210-87A421CC928B}" destId="{8DFDFA63-4286-4157-931E-598A6ED2E6F0}" srcOrd="2" destOrd="0" parTransId="{DDDD0E6C-7427-4329-8D64-6782F24B7DA8}" sibTransId="{C508C41B-2EE5-4E08-8EC8-E8E0FD1359BF}"/>
    <dgm:cxn modelId="{E0C94832-1A43-4624-A0A4-7E4B60FE1BEE}" srcId="{B1B491BA-2715-49F8-9210-87A421CC928B}" destId="{22E54FAF-FEB1-4660-81A5-249686164B0A}" srcOrd="0" destOrd="0" parTransId="{A096ECA2-3155-4DA3-A6D1-2A89CD1E890C}" sibTransId="{0F4A2CE2-4E10-4C3F-BAFD-12200B66E0B5}"/>
    <dgm:cxn modelId="{21EB4B4C-0F05-435D-BC86-404B38C37852}" type="presOf" srcId="{8DFDFA63-4286-4157-931E-598A6ED2E6F0}" destId="{0EDE9C86-5B80-4022-9790-F69B12F77B06}" srcOrd="0" destOrd="0" presId="urn:microsoft.com/office/officeart/2005/8/layout/default"/>
    <dgm:cxn modelId="{0E60A05A-6ADB-4034-8AFA-6221443E21E2}" type="presOf" srcId="{18804610-A6F1-49A1-A97E-095FE879CCA9}" destId="{EAB7F7B7-4342-4B55-905F-0C07C1698192}" srcOrd="0" destOrd="0" presId="urn:microsoft.com/office/officeart/2005/8/layout/default"/>
    <dgm:cxn modelId="{B361C382-DD68-4FFC-9ECF-D92E941A074C}" type="presOf" srcId="{BBA7BA41-3515-48BA-A879-77D2E96188D7}" destId="{76050A82-E8FB-40A8-95FC-D6982B575637}" srcOrd="0" destOrd="0" presId="urn:microsoft.com/office/officeart/2005/8/layout/default"/>
    <dgm:cxn modelId="{D7762599-A440-4C4B-8DBE-49E0FC2A93A7}" srcId="{B1B491BA-2715-49F8-9210-87A421CC928B}" destId="{BBA7BA41-3515-48BA-A879-77D2E96188D7}" srcOrd="3" destOrd="0" parTransId="{32B8881C-80A8-4F27-B8FC-05EE591362AA}" sibTransId="{F82042FB-342D-40D7-AC24-8AC7D7D341D7}"/>
    <dgm:cxn modelId="{D772EBA6-ACA9-4195-AB3C-3EC21157BEEE}" srcId="{B1B491BA-2715-49F8-9210-87A421CC928B}" destId="{18804610-A6F1-49A1-A97E-095FE879CCA9}" srcOrd="1" destOrd="0" parTransId="{612BFFC8-B3CE-43EE-AC0A-405A306B3B56}" sibTransId="{3D4138D7-8A8D-47E8-B725-209054A4BE81}"/>
    <dgm:cxn modelId="{CD0BB5AA-3E09-4EBF-AE0F-A124E46E6047}" type="presOf" srcId="{22E54FAF-FEB1-4660-81A5-249686164B0A}" destId="{1A1C4D18-D8E9-4FE4-820C-68C63A778F59}" srcOrd="0" destOrd="0" presId="urn:microsoft.com/office/officeart/2005/8/layout/default"/>
    <dgm:cxn modelId="{7B4839EF-41BF-40AA-A7AC-28DF1391F717}" type="presOf" srcId="{B1B491BA-2715-49F8-9210-87A421CC928B}" destId="{8B8182AB-FBB8-462F-A70F-22E938EAD523}" srcOrd="0" destOrd="0" presId="urn:microsoft.com/office/officeart/2005/8/layout/default"/>
    <dgm:cxn modelId="{99F545BA-05A7-4366-8E71-DBC8810F3E4C}" type="presParOf" srcId="{8B8182AB-FBB8-462F-A70F-22E938EAD523}" destId="{1A1C4D18-D8E9-4FE4-820C-68C63A778F59}" srcOrd="0" destOrd="0" presId="urn:microsoft.com/office/officeart/2005/8/layout/default"/>
    <dgm:cxn modelId="{DE217C33-AEE0-4405-821F-9AB2B89ED329}" type="presParOf" srcId="{8B8182AB-FBB8-462F-A70F-22E938EAD523}" destId="{A61F43CD-9C52-4A1A-A004-6CF0B9B372A4}" srcOrd="1" destOrd="0" presId="urn:microsoft.com/office/officeart/2005/8/layout/default"/>
    <dgm:cxn modelId="{F3001535-CBBC-4113-943F-15B3624F5C17}" type="presParOf" srcId="{8B8182AB-FBB8-462F-A70F-22E938EAD523}" destId="{EAB7F7B7-4342-4B55-905F-0C07C1698192}" srcOrd="2" destOrd="0" presId="urn:microsoft.com/office/officeart/2005/8/layout/default"/>
    <dgm:cxn modelId="{7C3932DC-4C1D-41B1-88D7-1038BE57D44D}" type="presParOf" srcId="{8B8182AB-FBB8-462F-A70F-22E938EAD523}" destId="{2B782F73-16B7-4837-825E-BDD683E6DF1C}" srcOrd="3" destOrd="0" presId="urn:microsoft.com/office/officeart/2005/8/layout/default"/>
    <dgm:cxn modelId="{826F7FD3-E014-4E66-A259-BD5955379B7D}" type="presParOf" srcId="{8B8182AB-FBB8-462F-A70F-22E938EAD523}" destId="{0EDE9C86-5B80-4022-9790-F69B12F77B06}" srcOrd="4" destOrd="0" presId="urn:microsoft.com/office/officeart/2005/8/layout/default"/>
    <dgm:cxn modelId="{F1F3A934-6B48-4AC5-8038-BB3401C857F3}" type="presParOf" srcId="{8B8182AB-FBB8-462F-A70F-22E938EAD523}" destId="{0AA4E9D6-663C-4B8E-A05B-2DA0EC115A58}" srcOrd="5" destOrd="0" presId="urn:microsoft.com/office/officeart/2005/8/layout/default"/>
    <dgm:cxn modelId="{ED1CD717-D7C1-4A71-81C9-5FD4D5FDE09E}" type="presParOf" srcId="{8B8182AB-FBB8-462F-A70F-22E938EAD523}" destId="{76050A82-E8FB-40A8-95FC-D6982B575637}" srcOrd="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26E6AB-EFDC-4F0D-B472-138361709EF5}"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45296E9D-A0BC-438C-BFFE-E60E53E99A25}">
      <dgm:prSet/>
      <dgm:spPr/>
      <dgm:t>
        <a:bodyPr/>
        <a:lstStyle/>
        <a:p>
          <a:r>
            <a:rPr lang="en-GB" dirty="0"/>
            <a:t>Younger and Older South Asian females have been found to more at risk of suicide (Mental Health UK and Institute of Race Relations). </a:t>
          </a:r>
          <a:endParaRPr lang="en-US" dirty="0"/>
        </a:p>
      </dgm:t>
    </dgm:pt>
    <dgm:pt modelId="{03ABF2D8-F468-4102-8127-83FE5DA5D88D}" type="parTrans" cxnId="{92C210C6-4762-485C-9F5B-F4406E0E44E2}">
      <dgm:prSet/>
      <dgm:spPr/>
      <dgm:t>
        <a:bodyPr/>
        <a:lstStyle/>
        <a:p>
          <a:endParaRPr lang="en-US"/>
        </a:p>
      </dgm:t>
    </dgm:pt>
    <dgm:pt modelId="{9F74E71D-628E-47A5-8EED-735506225139}" type="sibTrans" cxnId="{92C210C6-4762-485C-9F5B-F4406E0E44E2}">
      <dgm:prSet/>
      <dgm:spPr/>
      <dgm:t>
        <a:bodyPr/>
        <a:lstStyle/>
        <a:p>
          <a:endParaRPr lang="en-US"/>
        </a:p>
      </dgm:t>
    </dgm:pt>
    <dgm:pt modelId="{EE901652-6260-4D92-A709-EA6EC2578714}">
      <dgm:prSet/>
      <dgm:spPr/>
      <dgm:t>
        <a:bodyPr/>
        <a:lstStyle/>
        <a:p>
          <a:r>
            <a:rPr lang="en-GB"/>
            <a:t>Black females are more likely to experience common mental health disorders such a anxiety and depression (Rethink and Institute of Race Relations).</a:t>
          </a:r>
          <a:endParaRPr lang="en-US"/>
        </a:p>
      </dgm:t>
    </dgm:pt>
    <dgm:pt modelId="{9E873D88-66D4-42FB-B184-2C77D19ABFEC}" type="parTrans" cxnId="{D99D77A2-86DB-4941-9DBF-6F6A8554C240}">
      <dgm:prSet/>
      <dgm:spPr/>
      <dgm:t>
        <a:bodyPr/>
        <a:lstStyle/>
        <a:p>
          <a:endParaRPr lang="en-US"/>
        </a:p>
      </dgm:t>
    </dgm:pt>
    <dgm:pt modelId="{827274A1-E5DD-4754-90B0-7C404F83CADE}" type="sibTrans" cxnId="{D99D77A2-86DB-4941-9DBF-6F6A8554C240}">
      <dgm:prSet/>
      <dgm:spPr/>
      <dgm:t>
        <a:bodyPr/>
        <a:lstStyle/>
        <a:p>
          <a:endParaRPr lang="en-US"/>
        </a:p>
      </dgm:t>
    </dgm:pt>
    <dgm:pt modelId="{E57EFFC1-2191-482F-8698-38EE068408DC}">
      <dgm:prSet/>
      <dgm:spPr/>
      <dgm:t>
        <a:bodyPr/>
        <a:lstStyle/>
        <a:p>
          <a:r>
            <a:rPr lang="en-GB"/>
            <a:t>Black males are more likely to experience pyschosis (Rethink and Institute of Race Relations).</a:t>
          </a:r>
          <a:endParaRPr lang="en-US"/>
        </a:p>
      </dgm:t>
    </dgm:pt>
    <dgm:pt modelId="{C4B2E6F4-9F66-48E5-8CB1-D97631D81CA9}" type="parTrans" cxnId="{5AA4AEF7-B72A-4E05-91B0-BE030EA89EBC}">
      <dgm:prSet/>
      <dgm:spPr/>
      <dgm:t>
        <a:bodyPr/>
        <a:lstStyle/>
        <a:p>
          <a:endParaRPr lang="en-US"/>
        </a:p>
      </dgm:t>
    </dgm:pt>
    <dgm:pt modelId="{40BB414D-6732-4944-A72C-AD37CD35938D}" type="sibTrans" cxnId="{5AA4AEF7-B72A-4E05-91B0-BE030EA89EBC}">
      <dgm:prSet/>
      <dgm:spPr/>
      <dgm:t>
        <a:bodyPr/>
        <a:lstStyle/>
        <a:p>
          <a:endParaRPr lang="en-US"/>
        </a:p>
      </dgm:t>
    </dgm:pt>
    <dgm:pt modelId="{9952750D-4B5E-4FDA-B4A1-42268E4CF1E0}">
      <dgm:prSet/>
      <dgm:spPr/>
      <dgm:t>
        <a:bodyPr/>
        <a:lstStyle/>
        <a:p>
          <a:r>
            <a:rPr lang="en-GB" dirty="0"/>
            <a:t>Refugees and Asylum seekers are more likely to experience poor mental health (Institute of Race Relations).</a:t>
          </a:r>
          <a:endParaRPr lang="en-US" dirty="0"/>
        </a:p>
      </dgm:t>
    </dgm:pt>
    <dgm:pt modelId="{EF3D0D3A-DD8D-49E9-8D4C-1EC2A54BBCDF}" type="parTrans" cxnId="{994A7DA6-27B1-4CD7-8749-03F13F3A7814}">
      <dgm:prSet/>
      <dgm:spPr/>
      <dgm:t>
        <a:bodyPr/>
        <a:lstStyle/>
        <a:p>
          <a:endParaRPr lang="en-US"/>
        </a:p>
      </dgm:t>
    </dgm:pt>
    <dgm:pt modelId="{768406CE-DF6E-40C2-A333-B8B570EF7C27}" type="sibTrans" cxnId="{994A7DA6-27B1-4CD7-8749-03F13F3A7814}">
      <dgm:prSet/>
      <dgm:spPr/>
      <dgm:t>
        <a:bodyPr/>
        <a:lstStyle/>
        <a:p>
          <a:endParaRPr lang="en-US"/>
        </a:p>
      </dgm:t>
    </dgm:pt>
    <dgm:pt modelId="{1F7DDB86-12E7-493A-8BC5-D86AF8A1E101}">
      <dgm:prSet/>
      <dgm:spPr/>
      <dgm:t>
        <a:bodyPr/>
        <a:lstStyle/>
        <a:p>
          <a:r>
            <a:rPr lang="en-GB" dirty="0"/>
            <a:t>A disproportionate number of people from Ethnic Minority Communities are detained under the Mental Health Act (Mind). </a:t>
          </a:r>
          <a:endParaRPr lang="en-US" dirty="0"/>
        </a:p>
      </dgm:t>
    </dgm:pt>
    <dgm:pt modelId="{837E4C7D-DEBE-4DA8-8AD6-E1E51FFC3E35}" type="parTrans" cxnId="{DFDCFC60-83D1-426B-B5AC-003C0DDB0F7C}">
      <dgm:prSet/>
      <dgm:spPr/>
      <dgm:t>
        <a:bodyPr/>
        <a:lstStyle/>
        <a:p>
          <a:endParaRPr lang="en-US"/>
        </a:p>
      </dgm:t>
    </dgm:pt>
    <dgm:pt modelId="{0BCD08A5-8358-490D-AF7F-698DA30C5132}" type="sibTrans" cxnId="{DFDCFC60-83D1-426B-B5AC-003C0DDB0F7C}">
      <dgm:prSet/>
      <dgm:spPr/>
      <dgm:t>
        <a:bodyPr/>
        <a:lstStyle/>
        <a:p>
          <a:endParaRPr lang="en-US"/>
        </a:p>
      </dgm:t>
    </dgm:pt>
    <dgm:pt modelId="{7C933D31-136B-496E-8FF4-65E808BF6C48}" type="pres">
      <dgm:prSet presAssocID="{E426E6AB-EFDC-4F0D-B472-138361709EF5}" presName="linear" presStyleCnt="0">
        <dgm:presLayoutVars>
          <dgm:animLvl val="lvl"/>
          <dgm:resizeHandles val="exact"/>
        </dgm:presLayoutVars>
      </dgm:prSet>
      <dgm:spPr/>
    </dgm:pt>
    <dgm:pt modelId="{FE36F0D4-4487-456E-B3AD-F6AB97FB1300}" type="pres">
      <dgm:prSet presAssocID="{45296E9D-A0BC-438C-BFFE-E60E53E99A25}" presName="parentText" presStyleLbl="node1" presStyleIdx="0" presStyleCnt="5">
        <dgm:presLayoutVars>
          <dgm:chMax val="0"/>
          <dgm:bulletEnabled val="1"/>
        </dgm:presLayoutVars>
      </dgm:prSet>
      <dgm:spPr/>
    </dgm:pt>
    <dgm:pt modelId="{ABB4FC63-9883-41C3-9DDA-39956682F595}" type="pres">
      <dgm:prSet presAssocID="{9F74E71D-628E-47A5-8EED-735506225139}" presName="spacer" presStyleCnt="0"/>
      <dgm:spPr/>
    </dgm:pt>
    <dgm:pt modelId="{04DC967F-9D6A-4A78-B146-5EA498C8614A}" type="pres">
      <dgm:prSet presAssocID="{EE901652-6260-4D92-A709-EA6EC2578714}" presName="parentText" presStyleLbl="node1" presStyleIdx="1" presStyleCnt="5">
        <dgm:presLayoutVars>
          <dgm:chMax val="0"/>
          <dgm:bulletEnabled val="1"/>
        </dgm:presLayoutVars>
      </dgm:prSet>
      <dgm:spPr/>
    </dgm:pt>
    <dgm:pt modelId="{AA0670DE-29D9-4725-A935-CDEEE90332BB}" type="pres">
      <dgm:prSet presAssocID="{827274A1-E5DD-4754-90B0-7C404F83CADE}" presName="spacer" presStyleCnt="0"/>
      <dgm:spPr/>
    </dgm:pt>
    <dgm:pt modelId="{3DAAC599-F3C6-4FAF-999E-0BC626FE21D5}" type="pres">
      <dgm:prSet presAssocID="{E57EFFC1-2191-482F-8698-38EE068408DC}" presName="parentText" presStyleLbl="node1" presStyleIdx="2" presStyleCnt="5">
        <dgm:presLayoutVars>
          <dgm:chMax val="0"/>
          <dgm:bulletEnabled val="1"/>
        </dgm:presLayoutVars>
      </dgm:prSet>
      <dgm:spPr/>
    </dgm:pt>
    <dgm:pt modelId="{BB97315F-FD6E-406F-9726-568E7BBF25FE}" type="pres">
      <dgm:prSet presAssocID="{40BB414D-6732-4944-A72C-AD37CD35938D}" presName="spacer" presStyleCnt="0"/>
      <dgm:spPr/>
    </dgm:pt>
    <dgm:pt modelId="{3763F86F-6AEA-41D6-A922-623CF14EDCCF}" type="pres">
      <dgm:prSet presAssocID="{9952750D-4B5E-4FDA-B4A1-42268E4CF1E0}" presName="parentText" presStyleLbl="node1" presStyleIdx="3" presStyleCnt="5">
        <dgm:presLayoutVars>
          <dgm:chMax val="0"/>
          <dgm:bulletEnabled val="1"/>
        </dgm:presLayoutVars>
      </dgm:prSet>
      <dgm:spPr/>
    </dgm:pt>
    <dgm:pt modelId="{308975AA-1106-437A-8763-65D8BD0CFE6F}" type="pres">
      <dgm:prSet presAssocID="{768406CE-DF6E-40C2-A333-B8B570EF7C27}" presName="spacer" presStyleCnt="0"/>
      <dgm:spPr/>
    </dgm:pt>
    <dgm:pt modelId="{3AEB36D4-F3CA-4B70-BFAB-6DE5D2EA3573}" type="pres">
      <dgm:prSet presAssocID="{1F7DDB86-12E7-493A-8BC5-D86AF8A1E101}" presName="parentText" presStyleLbl="node1" presStyleIdx="4" presStyleCnt="5">
        <dgm:presLayoutVars>
          <dgm:chMax val="0"/>
          <dgm:bulletEnabled val="1"/>
        </dgm:presLayoutVars>
      </dgm:prSet>
      <dgm:spPr/>
    </dgm:pt>
  </dgm:ptLst>
  <dgm:cxnLst>
    <dgm:cxn modelId="{9B243507-9C06-4B09-B6B0-D5E9572E02FD}" type="presOf" srcId="{1F7DDB86-12E7-493A-8BC5-D86AF8A1E101}" destId="{3AEB36D4-F3CA-4B70-BFAB-6DE5D2EA3573}" srcOrd="0" destOrd="0" presId="urn:microsoft.com/office/officeart/2005/8/layout/vList2"/>
    <dgm:cxn modelId="{DFDCFC60-83D1-426B-B5AC-003C0DDB0F7C}" srcId="{E426E6AB-EFDC-4F0D-B472-138361709EF5}" destId="{1F7DDB86-12E7-493A-8BC5-D86AF8A1E101}" srcOrd="4" destOrd="0" parTransId="{837E4C7D-DEBE-4DA8-8AD6-E1E51FFC3E35}" sibTransId="{0BCD08A5-8358-490D-AF7F-698DA30C5132}"/>
    <dgm:cxn modelId="{7281269D-39A5-4D0E-BBBF-951C21804AFF}" type="presOf" srcId="{45296E9D-A0BC-438C-BFFE-E60E53E99A25}" destId="{FE36F0D4-4487-456E-B3AD-F6AB97FB1300}" srcOrd="0" destOrd="0" presId="urn:microsoft.com/office/officeart/2005/8/layout/vList2"/>
    <dgm:cxn modelId="{D99D77A2-86DB-4941-9DBF-6F6A8554C240}" srcId="{E426E6AB-EFDC-4F0D-B472-138361709EF5}" destId="{EE901652-6260-4D92-A709-EA6EC2578714}" srcOrd="1" destOrd="0" parTransId="{9E873D88-66D4-42FB-B184-2C77D19ABFEC}" sibTransId="{827274A1-E5DD-4754-90B0-7C404F83CADE}"/>
    <dgm:cxn modelId="{994A7DA6-27B1-4CD7-8749-03F13F3A7814}" srcId="{E426E6AB-EFDC-4F0D-B472-138361709EF5}" destId="{9952750D-4B5E-4FDA-B4A1-42268E4CF1E0}" srcOrd="3" destOrd="0" parTransId="{EF3D0D3A-DD8D-49E9-8D4C-1EC2A54BBCDF}" sibTransId="{768406CE-DF6E-40C2-A333-B8B570EF7C27}"/>
    <dgm:cxn modelId="{A3CBA8C2-0A6D-4372-8185-9E0A88E921AC}" type="presOf" srcId="{EE901652-6260-4D92-A709-EA6EC2578714}" destId="{04DC967F-9D6A-4A78-B146-5EA498C8614A}" srcOrd="0" destOrd="0" presId="urn:microsoft.com/office/officeart/2005/8/layout/vList2"/>
    <dgm:cxn modelId="{CC8671C4-521D-4CD3-B5EF-BF3C89630BDA}" type="presOf" srcId="{9952750D-4B5E-4FDA-B4A1-42268E4CF1E0}" destId="{3763F86F-6AEA-41D6-A922-623CF14EDCCF}" srcOrd="0" destOrd="0" presId="urn:microsoft.com/office/officeart/2005/8/layout/vList2"/>
    <dgm:cxn modelId="{92C210C6-4762-485C-9F5B-F4406E0E44E2}" srcId="{E426E6AB-EFDC-4F0D-B472-138361709EF5}" destId="{45296E9D-A0BC-438C-BFFE-E60E53E99A25}" srcOrd="0" destOrd="0" parTransId="{03ABF2D8-F468-4102-8127-83FE5DA5D88D}" sibTransId="{9F74E71D-628E-47A5-8EED-735506225139}"/>
    <dgm:cxn modelId="{AA494FCD-8BE3-419C-A9E0-2B806D92C3CE}" type="presOf" srcId="{E426E6AB-EFDC-4F0D-B472-138361709EF5}" destId="{7C933D31-136B-496E-8FF4-65E808BF6C48}" srcOrd="0" destOrd="0" presId="urn:microsoft.com/office/officeart/2005/8/layout/vList2"/>
    <dgm:cxn modelId="{153A16E6-61EF-44C9-B291-FAA97CED08F7}" type="presOf" srcId="{E57EFFC1-2191-482F-8698-38EE068408DC}" destId="{3DAAC599-F3C6-4FAF-999E-0BC626FE21D5}" srcOrd="0" destOrd="0" presId="urn:microsoft.com/office/officeart/2005/8/layout/vList2"/>
    <dgm:cxn modelId="{5AA4AEF7-B72A-4E05-91B0-BE030EA89EBC}" srcId="{E426E6AB-EFDC-4F0D-B472-138361709EF5}" destId="{E57EFFC1-2191-482F-8698-38EE068408DC}" srcOrd="2" destOrd="0" parTransId="{C4B2E6F4-9F66-48E5-8CB1-D97631D81CA9}" sibTransId="{40BB414D-6732-4944-A72C-AD37CD35938D}"/>
    <dgm:cxn modelId="{F9B9E10A-64BD-4F36-8C20-6F16684C114F}" type="presParOf" srcId="{7C933D31-136B-496E-8FF4-65E808BF6C48}" destId="{FE36F0D4-4487-456E-B3AD-F6AB97FB1300}" srcOrd="0" destOrd="0" presId="urn:microsoft.com/office/officeart/2005/8/layout/vList2"/>
    <dgm:cxn modelId="{0A34BEEB-BD24-4025-A90A-657C541D4B82}" type="presParOf" srcId="{7C933D31-136B-496E-8FF4-65E808BF6C48}" destId="{ABB4FC63-9883-41C3-9DDA-39956682F595}" srcOrd="1" destOrd="0" presId="urn:microsoft.com/office/officeart/2005/8/layout/vList2"/>
    <dgm:cxn modelId="{5395BE86-50FE-4D80-8D27-F08BE110256A}" type="presParOf" srcId="{7C933D31-136B-496E-8FF4-65E808BF6C48}" destId="{04DC967F-9D6A-4A78-B146-5EA498C8614A}" srcOrd="2" destOrd="0" presId="urn:microsoft.com/office/officeart/2005/8/layout/vList2"/>
    <dgm:cxn modelId="{C1D71335-6F53-4C82-A779-6FD845D96D8E}" type="presParOf" srcId="{7C933D31-136B-496E-8FF4-65E808BF6C48}" destId="{AA0670DE-29D9-4725-A935-CDEEE90332BB}" srcOrd="3" destOrd="0" presId="urn:microsoft.com/office/officeart/2005/8/layout/vList2"/>
    <dgm:cxn modelId="{A2FB0502-5E72-45FF-8578-3163CB477A71}" type="presParOf" srcId="{7C933D31-136B-496E-8FF4-65E808BF6C48}" destId="{3DAAC599-F3C6-4FAF-999E-0BC626FE21D5}" srcOrd="4" destOrd="0" presId="urn:microsoft.com/office/officeart/2005/8/layout/vList2"/>
    <dgm:cxn modelId="{451133BA-2F47-4DEA-8BAF-BBD934C31E58}" type="presParOf" srcId="{7C933D31-136B-496E-8FF4-65E808BF6C48}" destId="{BB97315F-FD6E-406F-9726-568E7BBF25FE}" srcOrd="5" destOrd="0" presId="urn:microsoft.com/office/officeart/2005/8/layout/vList2"/>
    <dgm:cxn modelId="{D2409ACD-9DFD-4AC7-8F88-D82418842247}" type="presParOf" srcId="{7C933D31-136B-496E-8FF4-65E808BF6C48}" destId="{3763F86F-6AEA-41D6-A922-623CF14EDCCF}" srcOrd="6" destOrd="0" presId="urn:microsoft.com/office/officeart/2005/8/layout/vList2"/>
    <dgm:cxn modelId="{5EB29D0D-967B-400E-AD14-E0D27E92B4C6}" type="presParOf" srcId="{7C933D31-136B-496E-8FF4-65E808BF6C48}" destId="{308975AA-1106-437A-8763-65D8BD0CFE6F}" srcOrd="7" destOrd="0" presId="urn:microsoft.com/office/officeart/2005/8/layout/vList2"/>
    <dgm:cxn modelId="{45EB1A98-204A-475D-A1B9-61E73C350863}" type="presParOf" srcId="{7C933D31-136B-496E-8FF4-65E808BF6C48}" destId="{3AEB36D4-F3CA-4B70-BFAB-6DE5D2EA3573}"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E71CBD-E65B-4F96-AF24-7E8D2547E569}"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86C668A0-F374-4C59-9E30-6B19BE38E1A9}">
      <dgm:prSet/>
      <dgm:spPr/>
      <dgm:t>
        <a:bodyPr/>
        <a:lstStyle/>
        <a:p>
          <a:r>
            <a:rPr lang="en-GB" dirty="0"/>
            <a:t>More white people receive treatment for mental health issues than people from Black, Asian and Minority Ethnic Communities and they have better outcomes post treatment (Mental Health UK).</a:t>
          </a:r>
          <a:endParaRPr lang="en-US" dirty="0"/>
        </a:p>
      </dgm:t>
    </dgm:pt>
    <dgm:pt modelId="{1B2C0E71-45A1-47CA-BC38-4A453F23A35E}" type="parTrans" cxnId="{E3DD394F-39EF-414E-BE02-125EF8CB74B3}">
      <dgm:prSet/>
      <dgm:spPr/>
      <dgm:t>
        <a:bodyPr/>
        <a:lstStyle/>
        <a:p>
          <a:endParaRPr lang="en-US"/>
        </a:p>
      </dgm:t>
    </dgm:pt>
    <dgm:pt modelId="{8BE460D6-25B8-4299-94D6-6E7258D3891A}" type="sibTrans" cxnId="{E3DD394F-39EF-414E-BE02-125EF8CB74B3}">
      <dgm:prSet/>
      <dgm:spPr/>
      <dgm:t>
        <a:bodyPr/>
        <a:lstStyle/>
        <a:p>
          <a:endParaRPr lang="en-US"/>
        </a:p>
      </dgm:t>
    </dgm:pt>
    <dgm:pt modelId="{6630395E-20AA-4548-912C-C8ECD8307CEC}">
      <dgm:prSet/>
      <dgm:spPr/>
      <dgm:t>
        <a:bodyPr/>
        <a:lstStyle/>
        <a:p>
          <a:r>
            <a:rPr lang="en-GB" dirty="0"/>
            <a:t>Children and Young People from Ethnic Minority Communities are less likely than their white peers to access traditional mental health services (Centre for Mental Health).</a:t>
          </a:r>
          <a:endParaRPr lang="en-US" dirty="0"/>
        </a:p>
      </dgm:t>
    </dgm:pt>
    <dgm:pt modelId="{CDFFA26F-757F-43F6-B693-7A898129DE6F}" type="parTrans" cxnId="{561FA905-A920-4B4E-9CEC-234492ED5261}">
      <dgm:prSet/>
      <dgm:spPr/>
      <dgm:t>
        <a:bodyPr/>
        <a:lstStyle/>
        <a:p>
          <a:endParaRPr lang="en-US"/>
        </a:p>
      </dgm:t>
    </dgm:pt>
    <dgm:pt modelId="{14CD3322-DEEE-4E6C-94DE-8F867E922122}" type="sibTrans" cxnId="{561FA905-A920-4B4E-9CEC-234492ED5261}">
      <dgm:prSet/>
      <dgm:spPr/>
      <dgm:t>
        <a:bodyPr/>
        <a:lstStyle/>
        <a:p>
          <a:endParaRPr lang="en-US"/>
        </a:p>
      </dgm:t>
    </dgm:pt>
    <dgm:pt modelId="{706D57C1-0E6F-4BD5-9D94-D5BE00CB5B0E}">
      <dgm:prSet/>
      <dgm:spPr/>
      <dgm:t>
        <a:bodyPr/>
        <a:lstStyle/>
        <a:p>
          <a:r>
            <a:rPr lang="en-GB" dirty="0"/>
            <a:t>Children and Young people from Ethnic Minority Communities reported feeling less recognised and understood when talking to their GP about their mental health needs compared to their white counterparts (Centre for Mental Health).</a:t>
          </a:r>
          <a:endParaRPr lang="en-US" dirty="0"/>
        </a:p>
      </dgm:t>
    </dgm:pt>
    <dgm:pt modelId="{E855D69C-2374-45E8-A62E-EEB1C3A8734D}" type="parTrans" cxnId="{B4DE21E9-27A0-4412-B5BC-7EF88475FBAF}">
      <dgm:prSet/>
      <dgm:spPr/>
      <dgm:t>
        <a:bodyPr/>
        <a:lstStyle/>
        <a:p>
          <a:endParaRPr lang="en-US"/>
        </a:p>
      </dgm:t>
    </dgm:pt>
    <dgm:pt modelId="{55E80345-0B41-4558-9651-88A302491C67}" type="sibTrans" cxnId="{B4DE21E9-27A0-4412-B5BC-7EF88475FBAF}">
      <dgm:prSet/>
      <dgm:spPr/>
      <dgm:t>
        <a:bodyPr/>
        <a:lstStyle/>
        <a:p>
          <a:endParaRPr lang="en-US"/>
        </a:p>
      </dgm:t>
    </dgm:pt>
    <dgm:pt modelId="{11CC89EA-4C2D-49F0-B5A6-B47CD9ADF34A}" type="pres">
      <dgm:prSet presAssocID="{B5E71CBD-E65B-4F96-AF24-7E8D2547E569}" presName="linear" presStyleCnt="0">
        <dgm:presLayoutVars>
          <dgm:animLvl val="lvl"/>
          <dgm:resizeHandles val="exact"/>
        </dgm:presLayoutVars>
      </dgm:prSet>
      <dgm:spPr/>
    </dgm:pt>
    <dgm:pt modelId="{F4E4E1C1-B1E5-4992-87C4-339DA9F708A1}" type="pres">
      <dgm:prSet presAssocID="{86C668A0-F374-4C59-9E30-6B19BE38E1A9}" presName="parentText" presStyleLbl="node1" presStyleIdx="0" presStyleCnt="3">
        <dgm:presLayoutVars>
          <dgm:chMax val="0"/>
          <dgm:bulletEnabled val="1"/>
        </dgm:presLayoutVars>
      </dgm:prSet>
      <dgm:spPr/>
    </dgm:pt>
    <dgm:pt modelId="{E5EC9B2A-BA1C-4EA5-9C55-D7586C290F43}" type="pres">
      <dgm:prSet presAssocID="{8BE460D6-25B8-4299-94D6-6E7258D3891A}" presName="spacer" presStyleCnt="0"/>
      <dgm:spPr/>
    </dgm:pt>
    <dgm:pt modelId="{42792E3A-9610-46C1-B3FA-42C5ED50891A}" type="pres">
      <dgm:prSet presAssocID="{6630395E-20AA-4548-912C-C8ECD8307CEC}" presName="parentText" presStyleLbl="node1" presStyleIdx="1" presStyleCnt="3">
        <dgm:presLayoutVars>
          <dgm:chMax val="0"/>
          <dgm:bulletEnabled val="1"/>
        </dgm:presLayoutVars>
      </dgm:prSet>
      <dgm:spPr/>
    </dgm:pt>
    <dgm:pt modelId="{47798B35-3F55-4158-8D26-57079929B083}" type="pres">
      <dgm:prSet presAssocID="{14CD3322-DEEE-4E6C-94DE-8F867E922122}" presName="spacer" presStyleCnt="0"/>
      <dgm:spPr/>
    </dgm:pt>
    <dgm:pt modelId="{36C84812-4FF5-4393-B3BC-A5CBBB860BFD}" type="pres">
      <dgm:prSet presAssocID="{706D57C1-0E6F-4BD5-9D94-D5BE00CB5B0E}" presName="parentText" presStyleLbl="node1" presStyleIdx="2" presStyleCnt="3">
        <dgm:presLayoutVars>
          <dgm:chMax val="0"/>
          <dgm:bulletEnabled val="1"/>
        </dgm:presLayoutVars>
      </dgm:prSet>
      <dgm:spPr/>
    </dgm:pt>
  </dgm:ptLst>
  <dgm:cxnLst>
    <dgm:cxn modelId="{561FA905-A920-4B4E-9CEC-234492ED5261}" srcId="{B5E71CBD-E65B-4F96-AF24-7E8D2547E569}" destId="{6630395E-20AA-4548-912C-C8ECD8307CEC}" srcOrd="1" destOrd="0" parTransId="{CDFFA26F-757F-43F6-B693-7A898129DE6F}" sibTransId="{14CD3322-DEEE-4E6C-94DE-8F867E922122}"/>
    <dgm:cxn modelId="{0F014E06-1EB9-4B28-BE40-FC8F8948324E}" type="presOf" srcId="{B5E71CBD-E65B-4F96-AF24-7E8D2547E569}" destId="{11CC89EA-4C2D-49F0-B5A6-B47CD9ADF34A}" srcOrd="0" destOrd="0" presId="urn:microsoft.com/office/officeart/2005/8/layout/vList2"/>
    <dgm:cxn modelId="{E3DD394F-39EF-414E-BE02-125EF8CB74B3}" srcId="{B5E71CBD-E65B-4F96-AF24-7E8D2547E569}" destId="{86C668A0-F374-4C59-9E30-6B19BE38E1A9}" srcOrd="0" destOrd="0" parTransId="{1B2C0E71-45A1-47CA-BC38-4A453F23A35E}" sibTransId="{8BE460D6-25B8-4299-94D6-6E7258D3891A}"/>
    <dgm:cxn modelId="{AF12E354-8F9B-426C-8027-27E140737C4C}" type="presOf" srcId="{6630395E-20AA-4548-912C-C8ECD8307CEC}" destId="{42792E3A-9610-46C1-B3FA-42C5ED50891A}" srcOrd="0" destOrd="0" presId="urn:microsoft.com/office/officeart/2005/8/layout/vList2"/>
    <dgm:cxn modelId="{BE1A5F7E-2F66-402A-8047-3185947981BE}" type="presOf" srcId="{86C668A0-F374-4C59-9E30-6B19BE38E1A9}" destId="{F4E4E1C1-B1E5-4992-87C4-339DA9F708A1}" srcOrd="0" destOrd="0" presId="urn:microsoft.com/office/officeart/2005/8/layout/vList2"/>
    <dgm:cxn modelId="{87F8A1DD-EDAB-4E57-9DB3-2D88D2F50594}" type="presOf" srcId="{706D57C1-0E6F-4BD5-9D94-D5BE00CB5B0E}" destId="{36C84812-4FF5-4393-B3BC-A5CBBB860BFD}" srcOrd="0" destOrd="0" presId="urn:microsoft.com/office/officeart/2005/8/layout/vList2"/>
    <dgm:cxn modelId="{B4DE21E9-27A0-4412-B5BC-7EF88475FBAF}" srcId="{B5E71CBD-E65B-4F96-AF24-7E8D2547E569}" destId="{706D57C1-0E6F-4BD5-9D94-D5BE00CB5B0E}" srcOrd="2" destOrd="0" parTransId="{E855D69C-2374-45E8-A62E-EEB1C3A8734D}" sibTransId="{55E80345-0B41-4558-9651-88A302491C67}"/>
    <dgm:cxn modelId="{72ACE086-D8AF-4304-B847-D95CB0542687}" type="presParOf" srcId="{11CC89EA-4C2D-49F0-B5A6-B47CD9ADF34A}" destId="{F4E4E1C1-B1E5-4992-87C4-339DA9F708A1}" srcOrd="0" destOrd="0" presId="urn:microsoft.com/office/officeart/2005/8/layout/vList2"/>
    <dgm:cxn modelId="{9A2AEA0E-F24B-4B12-870D-0A043CCD8526}" type="presParOf" srcId="{11CC89EA-4C2D-49F0-B5A6-B47CD9ADF34A}" destId="{E5EC9B2A-BA1C-4EA5-9C55-D7586C290F43}" srcOrd="1" destOrd="0" presId="urn:microsoft.com/office/officeart/2005/8/layout/vList2"/>
    <dgm:cxn modelId="{C1F0E2E1-8E8A-433F-8C06-C71F1995A1E2}" type="presParOf" srcId="{11CC89EA-4C2D-49F0-B5A6-B47CD9ADF34A}" destId="{42792E3A-9610-46C1-B3FA-42C5ED50891A}" srcOrd="2" destOrd="0" presId="urn:microsoft.com/office/officeart/2005/8/layout/vList2"/>
    <dgm:cxn modelId="{010D59AD-EAFC-4794-9C18-A9DA6132E3C7}" type="presParOf" srcId="{11CC89EA-4C2D-49F0-B5A6-B47CD9ADF34A}" destId="{47798B35-3F55-4158-8D26-57079929B083}" srcOrd="3" destOrd="0" presId="urn:microsoft.com/office/officeart/2005/8/layout/vList2"/>
    <dgm:cxn modelId="{AB17EAB8-2C74-4327-87AA-42B44A06FC50}" type="presParOf" srcId="{11CC89EA-4C2D-49F0-B5A6-B47CD9ADF34A}" destId="{36C84812-4FF5-4393-B3BC-A5CBBB860BFD}"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922B9E-63FE-4752-ACF4-DC6DFC311025}"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en-GB"/>
        </a:p>
      </dgm:t>
    </dgm:pt>
    <dgm:pt modelId="{0E82AAF5-4044-4DA6-B144-A943E85DDCCC}">
      <dgm:prSet phldrT="[Text]" custT="1"/>
      <dgm:spPr/>
      <dgm:t>
        <a:bodyPr/>
        <a:lstStyle/>
        <a:p>
          <a:r>
            <a:rPr lang="en-GB" sz="2400" dirty="0"/>
            <a:t>Wealth and Living Standards Inequalities</a:t>
          </a:r>
        </a:p>
      </dgm:t>
    </dgm:pt>
    <dgm:pt modelId="{6A195669-1ED8-48F2-A372-142866FCFA11}" type="parTrans" cxnId="{21E61CB4-D2FF-424E-A8BC-36FF39870AB9}">
      <dgm:prSet/>
      <dgm:spPr/>
      <dgm:t>
        <a:bodyPr/>
        <a:lstStyle/>
        <a:p>
          <a:endParaRPr lang="en-GB" sz="2400"/>
        </a:p>
      </dgm:t>
    </dgm:pt>
    <dgm:pt modelId="{A383FFC9-96F7-4706-ACAF-CA17E2FD35D2}" type="sibTrans" cxnId="{21E61CB4-D2FF-424E-A8BC-36FF39870AB9}">
      <dgm:prSet/>
      <dgm:spPr/>
      <dgm:t>
        <a:bodyPr/>
        <a:lstStyle/>
        <a:p>
          <a:endParaRPr lang="en-GB" sz="2400"/>
        </a:p>
      </dgm:t>
    </dgm:pt>
    <dgm:pt modelId="{9D4C78D7-F385-4DC8-BA8E-20DDF83B9C07}">
      <dgm:prSet phldrT="[Text]" custT="1"/>
      <dgm:spPr/>
      <dgm:t>
        <a:bodyPr/>
        <a:lstStyle/>
        <a:p>
          <a:r>
            <a:rPr lang="en-GB" sz="2400" dirty="0"/>
            <a:t>Bias, Discrimination and Racism</a:t>
          </a:r>
        </a:p>
      </dgm:t>
    </dgm:pt>
    <dgm:pt modelId="{777054BE-8C1E-48EA-B739-CC9CAE98B570}" type="parTrans" cxnId="{2E602CFF-B11E-4949-A1DE-1E92B828A04E}">
      <dgm:prSet/>
      <dgm:spPr/>
      <dgm:t>
        <a:bodyPr/>
        <a:lstStyle/>
        <a:p>
          <a:endParaRPr lang="en-GB" sz="2400"/>
        </a:p>
      </dgm:t>
    </dgm:pt>
    <dgm:pt modelId="{A995C49B-7702-455C-A762-1C5ECA46C4E5}" type="sibTrans" cxnId="{2E602CFF-B11E-4949-A1DE-1E92B828A04E}">
      <dgm:prSet/>
      <dgm:spPr/>
      <dgm:t>
        <a:bodyPr/>
        <a:lstStyle/>
        <a:p>
          <a:endParaRPr lang="en-GB" sz="2400"/>
        </a:p>
      </dgm:t>
    </dgm:pt>
    <dgm:pt modelId="{C12D2C28-E4AB-4CDD-B29C-AD7A7FD80D2B}">
      <dgm:prSet phldrT="[Text]" custT="1"/>
      <dgm:spPr/>
      <dgm:t>
        <a:bodyPr/>
        <a:lstStyle/>
        <a:p>
          <a:r>
            <a:rPr lang="en-GB" sz="2400" dirty="0"/>
            <a:t>Cultural Barriers</a:t>
          </a:r>
        </a:p>
      </dgm:t>
    </dgm:pt>
    <dgm:pt modelId="{914A7FCA-7F57-4BE3-9161-F6A11B943EFA}" type="parTrans" cxnId="{1F1A0928-F94A-4EB5-AB9B-6E5253FFC9DB}">
      <dgm:prSet/>
      <dgm:spPr/>
      <dgm:t>
        <a:bodyPr/>
        <a:lstStyle/>
        <a:p>
          <a:endParaRPr lang="en-GB" sz="2400"/>
        </a:p>
      </dgm:t>
    </dgm:pt>
    <dgm:pt modelId="{35D3A354-80DD-453B-B219-3648A1F0193E}" type="sibTrans" cxnId="{1F1A0928-F94A-4EB5-AB9B-6E5253FFC9DB}">
      <dgm:prSet/>
      <dgm:spPr/>
      <dgm:t>
        <a:bodyPr/>
        <a:lstStyle/>
        <a:p>
          <a:endParaRPr lang="en-GB" sz="2400"/>
        </a:p>
      </dgm:t>
    </dgm:pt>
    <dgm:pt modelId="{7DAE840D-AC99-4C83-BAC0-CBE9D4BDD92B}">
      <dgm:prSet phldrT="[Text]" custT="1"/>
      <dgm:spPr/>
      <dgm:t>
        <a:bodyPr/>
        <a:lstStyle/>
        <a:p>
          <a:r>
            <a:rPr lang="en-GB" sz="2400" dirty="0"/>
            <a:t>Language Barriers</a:t>
          </a:r>
        </a:p>
      </dgm:t>
    </dgm:pt>
    <dgm:pt modelId="{A68811F5-1B5B-4669-BB27-B4AE60F0BE79}" type="parTrans" cxnId="{868B8DFC-B9EF-4B35-A896-13E8492F6478}">
      <dgm:prSet/>
      <dgm:spPr/>
      <dgm:t>
        <a:bodyPr/>
        <a:lstStyle/>
        <a:p>
          <a:endParaRPr lang="en-GB" sz="2400"/>
        </a:p>
      </dgm:t>
    </dgm:pt>
    <dgm:pt modelId="{5D9F851C-A099-4D39-9450-7D2517E17DA5}" type="sibTrans" cxnId="{868B8DFC-B9EF-4B35-A896-13E8492F6478}">
      <dgm:prSet/>
      <dgm:spPr/>
      <dgm:t>
        <a:bodyPr/>
        <a:lstStyle/>
        <a:p>
          <a:endParaRPr lang="en-GB" sz="2400"/>
        </a:p>
      </dgm:t>
    </dgm:pt>
    <dgm:pt modelId="{4926C52C-94D8-4BE7-825E-96371A6ECC90}">
      <dgm:prSet phldrT="[Text]" custT="1"/>
      <dgm:spPr/>
      <dgm:t>
        <a:bodyPr/>
        <a:lstStyle/>
        <a:p>
          <a:r>
            <a:rPr lang="en-GB" sz="2400" dirty="0"/>
            <a:t>Stigma</a:t>
          </a:r>
        </a:p>
      </dgm:t>
    </dgm:pt>
    <dgm:pt modelId="{20F7E46E-EC2D-4817-966A-73D2FE02E514}" type="parTrans" cxnId="{EFC5D716-D82B-493E-BDE4-613DEE287872}">
      <dgm:prSet/>
      <dgm:spPr/>
      <dgm:t>
        <a:bodyPr/>
        <a:lstStyle/>
        <a:p>
          <a:endParaRPr lang="en-GB" sz="2400"/>
        </a:p>
      </dgm:t>
    </dgm:pt>
    <dgm:pt modelId="{F1FD6ED3-753F-4E1B-8272-103EB870AA83}" type="sibTrans" cxnId="{EFC5D716-D82B-493E-BDE4-613DEE287872}">
      <dgm:prSet/>
      <dgm:spPr/>
      <dgm:t>
        <a:bodyPr/>
        <a:lstStyle/>
        <a:p>
          <a:endParaRPr lang="en-GB" sz="2400"/>
        </a:p>
      </dgm:t>
    </dgm:pt>
    <dgm:pt modelId="{64565C8D-340B-4EA1-8FF8-38241EF0CE54}">
      <dgm:prSet phldrT="[Text]" custT="1"/>
      <dgm:spPr/>
      <dgm:t>
        <a:bodyPr/>
        <a:lstStyle/>
        <a:p>
          <a:r>
            <a:rPr lang="en-GB" sz="2400" dirty="0"/>
            <a:t>Lack of Publicity of Support Services</a:t>
          </a:r>
        </a:p>
      </dgm:t>
    </dgm:pt>
    <dgm:pt modelId="{CC694E9E-EE6A-455B-8138-F183C3B7DB4F}" type="parTrans" cxnId="{0F230AC4-9E80-4332-A208-D98E73F560B3}">
      <dgm:prSet/>
      <dgm:spPr/>
      <dgm:t>
        <a:bodyPr/>
        <a:lstStyle/>
        <a:p>
          <a:endParaRPr lang="en-GB" sz="2400"/>
        </a:p>
      </dgm:t>
    </dgm:pt>
    <dgm:pt modelId="{FA41B569-5053-4F22-87BE-DE8B0D898689}" type="sibTrans" cxnId="{0F230AC4-9E80-4332-A208-D98E73F560B3}">
      <dgm:prSet/>
      <dgm:spPr/>
      <dgm:t>
        <a:bodyPr/>
        <a:lstStyle/>
        <a:p>
          <a:endParaRPr lang="en-GB" sz="2400"/>
        </a:p>
      </dgm:t>
    </dgm:pt>
    <dgm:pt modelId="{25A6770A-99A9-4598-8C17-66C4465F7F63}">
      <dgm:prSet custT="1"/>
      <dgm:spPr/>
      <dgm:t>
        <a:bodyPr/>
        <a:lstStyle/>
        <a:p>
          <a:r>
            <a:rPr lang="en-GB" sz="2400" dirty="0"/>
            <a:t>Stereotyping </a:t>
          </a:r>
        </a:p>
      </dgm:t>
    </dgm:pt>
    <dgm:pt modelId="{E89C21B3-CFF0-4DC5-951B-24EFAC459117}" type="parTrans" cxnId="{015346C1-45EC-40F1-86DE-BED409242957}">
      <dgm:prSet/>
      <dgm:spPr/>
      <dgm:t>
        <a:bodyPr/>
        <a:lstStyle/>
        <a:p>
          <a:endParaRPr lang="en-GB" sz="2400"/>
        </a:p>
      </dgm:t>
    </dgm:pt>
    <dgm:pt modelId="{9FC205EC-78AE-45A0-B2E3-01D84CCE89E5}" type="sibTrans" cxnId="{015346C1-45EC-40F1-86DE-BED409242957}">
      <dgm:prSet/>
      <dgm:spPr/>
      <dgm:t>
        <a:bodyPr/>
        <a:lstStyle/>
        <a:p>
          <a:endParaRPr lang="en-GB" sz="2400"/>
        </a:p>
      </dgm:t>
    </dgm:pt>
    <dgm:pt modelId="{B7677FDA-3F64-49EB-AA11-07766443AE11}">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2400" dirty="0"/>
            <a:t>Lack of Professional Understanding</a:t>
          </a:r>
        </a:p>
      </dgm:t>
    </dgm:pt>
    <dgm:pt modelId="{F12D9CDB-FCF0-4B9A-9EC3-CB758A1F8C9E}" type="sibTrans" cxnId="{29407A93-EF56-4F62-809F-CFF658F64EE8}">
      <dgm:prSet/>
      <dgm:spPr/>
      <dgm:t>
        <a:bodyPr/>
        <a:lstStyle/>
        <a:p>
          <a:endParaRPr lang="en-GB" sz="2400"/>
        </a:p>
      </dgm:t>
    </dgm:pt>
    <dgm:pt modelId="{12B23274-B375-4949-9998-59901AB51ACD}" type="parTrans" cxnId="{29407A93-EF56-4F62-809F-CFF658F64EE8}">
      <dgm:prSet/>
      <dgm:spPr/>
      <dgm:t>
        <a:bodyPr/>
        <a:lstStyle/>
        <a:p>
          <a:endParaRPr lang="en-GB" sz="2400"/>
        </a:p>
      </dgm:t>
    </dgm:pt>
    <dgm:pt modelId="{CB616AD3-2667-4B37-BE60-812C2AF51F19}" type="pres">
      <dgm:prSet presAssocID="{C4922B9E-63FE-4752-ACF4-DC6DFC311025}" presName="diagram" presStyleCnt="0">
        <dgm:presLayoutVars>
          <dgm:dir/>
          <dgm:resizeHandles val="exact"/>
        </dgm:presLayoutVars>
      </dgm:prSet>
      <dgm:spPr/>
    </dgm:pt>
    <dgm:pt modelId="{77FC2712-4E26-4BE0-B78A-1B844A139DD8}" type="pres">
      <dgm:prSet presAssocID="{0E82AAF5-4044-4DA6-B144-A943E85DDCCC}" presName="node" presStyleLbl="node1" presStyleIdx="0" presStyleCnt="8">
        <dgm:presLayoutVars>
          <dgm:bulletEnabled val="1"/>
        </dgm:presLayoutVars>
      </dgm:prSet>
      <dgm:spPr/>
    </dgm:pt>
    <dgm:pt modelId="{BD264B6E-35C6-4324-80BC-3DCCB16BA36B}" type="pres">
      <dgm:prSet presAssocID="{A383FFC9-96F7-4706-ACAF-CA17E2FD35D2}" presName="sibTrans" presStyleCnt="0"/>
      <dgm:spPr/>
    </dgm:pt>
    <dgm:pt modelId="{54B9988A-65F4-436F-85A0-8B16E751C096}" type="pres">
      <dgm:prSet presAssocID="{9D4C78D7-F385-4DC8-BA8E-20DDF83B9C07}" presName="node" presStyleLbl="node1" presStyleIdx="1" presStyleCnt="8">
        <dgm:presLayoutVars>
          <dgm:bulletEnabled val="1"/>
        </dgm:presLayoutVars>
      </dgm:prSet>
      <dgm:spPr/>
    </dgm:pt>
    <dgm:pt modelId="{BD31A9AE-2AC9-4F9E-A0D0-00C03AA1F095}" type="pres">
      <dgm:prSet presAssocID="{A995C49B-7702-455C-A762-1C5ECA46C4E5}" presName="sibTrans" presStyleCnt="0"/>
      <dgm:spPr/>
    </dgm:pt>
    <dgm:pt modelId="{C5C3E22B-F1E2-482C-A1F3-9A3347011F63}" type="pres">
      <dgm:prSet presAssocID="{C12D2C28-E4AB-4CDD-B29C-AD7A7FD80D2B}" presName="node" presStyleLbl="node1" presStyleIdx="2" presStyleCnt="8">
        <dgm:presLayoutVars>
          <dgm:bulletEnabled val="1"/>
        </dgm:presLayoutVars>
      </dgm:prSet>
      <dgm:spPr/>
    </dgm:pt>
    <dgm:pt modelId="{3114E921-E7A2-4C64-97CE-25E2D91BEA73}" type="pres">
      <dgm:prSet presAssocID="{35D3A354-80DD-453B-B219-3648A1F0193E}" presName="sibTrans" presStyleCnt="0"/>
      <dgm:spPr/>
    </dgm:pt>
    <dgm:pt modelId="{AB3B4EB1-7305-456F-AABF-CE52022C6FC7}" type="pres">
      <dgm:prSet presAssocID="{7DAE840D-AC99-4C83-BAC0-CBE9D4BDD92B}" presName="node" presStyleLbl="node1" presStyleIdx="3" presStyleCnt="8">
        <dgm:presLayoutVars>
          <dgm:bulletEnabled val="1"/>
        </dgm:presLayoutVars>
      </dgm:prSet>
      <dgm:spPr/>
    </dgm:pt>
    <dgm:pt modelId="{9541E23D-0864-454B-95EE-D7D9E94DC0F0}" type="pres">
      <dgm:prSet presAssocID="{5D9F851C-A099-4D39-9450-7D2517E17DA5}" presName="sibTrans" presStyleCnt="0"/>
      <dgm:spPr/>
    </dgm:pt>
    <dgm:pt modelId="{2F7CABD0-A608-48DF-BBD9-BD45B6E60F3D}" type="pres">
      <dgm:prSet presAssocID="{4926C52C-94D8-4BE7-825E-96371A6ECC90}" presName="node" presStyleLbl="node1" presStyleIdx="4" presStyleCnt="8">
        <dgm:presLayoutVars>
          <dgm:bulletEnabled val="1"/>
        </dgm:presLayoutVars>
      </dgm:prSet>
      <dgm:spPr/>
    </dgm:pt>
    <dgm:pt modelId="{C72A7D30-FE0E-45EC-B46A-0A01361A9CF8}" type="pres">
      <dgm:prSet presAssocID="{F1FD6ED3-753F-4E1B-8272-103EB870AA83}" presName="sibTrans" presStyleCnt="0"/>
      <dgm:spPr/>
    </dgm:pt>
    <dgm:pt modelId="{53BA0D03-034A-4E1F-9EDD-7D0B1C25B2ED}" type="pres">
      <dgm:prSet presAssocID="{64565C8D-340B-4EA1-8FF8-38241EF0CE54}" presName="node" presStyleLbl="node1" presStyleIdx="5" presStyleCnt="8">
        <dgm:presLayoutVars>
          <dgm:bulletEnabled val="1"/>
        </dgm:presLayoutVars>
      </dgm:prSet>
      <dgm:spPr/>
    </dgm:pt>
    <dgm:pt modelId="{F35A3B1A-2CA4-4545-BD79-522C889D58EA}" type="pres">
      <dgm:prSet presAssocID="{FA41B569-5053-4F22-87BE-DE8B0D898689}" presName="sibTrans" presStyleCnt="0"/>
      <dgm:spPr/>
    </dgm:pt>
    <dgm:pt modelId="{76F67A19-F609-42C5-AA15-6AFE7DD2417A}" type="pres">
      <dgm:prSet presAssocID="{25A6770A-99A9-4598-8C17-66C4465F7F63}" presName="node" presStyleLbl="node1" presStyleIdx="6" presStyleCnt="8">
        <dgm:presLayoutVars>
          <dgm:bulletEnabled val="1"/>
        </dgm:presLayoutVars>
      </dgm:prSet>
      <dgm:spPr/>
    </dgm:pt>
    <dgm:pt modelId="{95F6B010-1673-4BD5-BAF1-8209489D647E}" type="pres">
      <dgm:prSet presAssocID="{9FC205EC-78AE-45A0-B2E3-01D84CCE89E5}" presName="sibTrans" presStyleCnt="0"/>
      <dgm:spPr/>
    </dgm:pt>
    <dgm:pt modelId="{E7345A9B-7687-4477-81C4-A3E2113B506D}" type="pres">
      <dgm:prSet presAssocID="{B7677FDA-3F64-49EB-AA11-07766443AE11}" presName="node" presStyleLbl="node1" presStyleIdx="7" presStyleCnt="8">
        <dgm:presLayoutVars>
          <dgm:bulletEnabled val="1"/>
        </dgm:presLayoutVars>
      </dgm:prSet>
      <dgm:spPr/>
    </dgm:pt>
  </dgm:ptLst>
  <dgm:cxnLst>
    <dgm:cxn modelId="{9C3DE709-3C47-4D68-8F9C-29BF25804357}" type="presOf" srcId="{4926C52C-94D8-4BE7-825E-96371A6ECC90}" destId="{2F7CABD0-A608-48DF-BBD9-BD45B6E60F3D}" srcOrd="0" destOrd="0" presId="urn:microsoft.com/office/officeart/2005/8/layout/default"/>
    <dgm:cxn modelId="{EFC5D716-D82B-493E-BDE4-613DEE287872}" srcId="{C4922B9E-63FE-4752-ACF4-DC6DFC311025}" destId="{4926C52C-94D8-4BE7-825E-96371A6ECC90}" srcOrd="4" destOrd="0" parTransId="{20F7E46E-EC2D-4817-966A-73D2FE02E514}" sibTransId="{F1FD6ED3-753F-4E1B-8272-103EB870AA83}"/>
    <dgm:cxn modelId="{1F1A0928-F94A-4EB5-AB9B-6E5253FFC9DB}" srcId="{C4922B9E-63FE-4752-ACF4-DC6DFC311025}" destId="{C12D2C28-E4AB-4CDD-B29C-AD7A7FD80D2B}" srcOrd="2" destOrd="0" parTransId="{914A7FCA-7F57-4BE3-9161-F6A11B943EFA}" sibTransId="{35D3A354-80DD-453B-B219-3648A1F0193E}"/>
    <dgm:cxn modelId="{502D3B34-5C65-4911-A751-0278DDE7F38D}" type="presOf" srcId="{64565C8D-340B-4EA1-8FF8-38241EF0CE54}" destId="{53BA0D03-034A-4E1F-9EDD-7D0B1C25B2ED}" srcOrd="0" destOrd="0" presId="urn:microsoft.com/office/officeart/2005/8/layout/default"/>
    <dgm:cxn modelId="{C7463267-C2C6-4CEE-BC37-799A3BCCCD3D}" type="presOf" srcId="{C4922B9E-63FE-4752-ACF4-DC6DFC311025}" destId="{CB616AD3-2667-4B37-BE60-812C2AF51F19}" srcOrd="0" destOrd="0" presId="urn:microsoft.com/office/officeart/2005/8/layout/default"/>
    <dgm:cxn modelId="{D44ADC4E-42A1-478F-A376-09D3D47DDB37}" type="presOf" srcId="{0E82AAF5-4044-4DA6-B144-A943E85DDCCC}" destId="{77FC2712-4E26-4BE0-B78A-1B844A139DD8}" srcOrd="0" destOrd="0" presId="urn:microsoft.com/office/officeart/2005/8/layout/default"/>
    <dgm:cxn modelId="{6B904950-5DE6-4921-881E-55340B836957}" type="presOf" srcId="{C12D2C28-E4AB-4CDD-B29C-AD7A7FD80D2B}" destId="{C5C3E22B-F1E2-482C-A1F3-9A3347011F63}" srcOrd="0" destOrd="0" presId="urn:microsoft.com/office/officeart/2005/8/layout/default"/>
    <dgm:cxn modelId="{99870091-5BE0-4C62-AA6F-343486C53D25}" type="presOf" srcId="{25A6770A-99A9-4598-8C17-66C4465F7F63}" destId="{76F67A19-F609-42C5-AA15-6AFE7DD2417A}" srcOrd="0" destOrd="0" presId="urn:microsoft.com/office/officeart/2005/8/layout/default"/>
    <dgm:cxn modelId="{29407A93-EF56-4F62-809F-CFF658F64EE8}" srcId="{C4922B9E-63FE-4752-ACF4-DC6DFC311025}" destId="{B7677FDA-3F64-49EB-AA11-07766443AE11}" srcOrd="7" destOrd="0" parTransId="{12B23274-B375-4949-9998-59901AB51ACD}" sibTransId="{F12D9CDB-FCF0-4B9A-9EC3-CB758A1F8C9E}"/>
    <dgm:cxn modelId="{21E61CB4-D2FF-424E-A8BC-36FF39870AB9}" srcId="{C4922B9E-63FE-4752-ACF4-DC6DFC311025}" destId="{0E82AAF5-4044-4DA6-B144-A943E85DDCCC}" srcOrd="0" destOrd="0" parTransId="{6A195669-1ED8-48F2-A372-142866FCFA11}" sibTransId="{A383FFC9-96F7-4706-ACAF-CA17E2FD35D2}"/>
    <dgm:cxn modelId="{015346C1-45EC-40F1-86DE-BED409242957}" srcId="{C4922B9E-63FE-4752-ACF4-DC6DFC311025}" destId="{25A6770A-99A9-4598-8C17-66C4465F7F63}" srcOrd="6" destOrd="0" parTransId="{E89C21B3-CFF0-4DC5-951B-24EFAC459117}" sibTransId="{9FC205EC-78AE-45A0-B2E3-01D84CCE89E5}"/>
    <dgm:cxn modelId="{0F230AC4-9E80-4332-A208-D98E73F560B3}" srcId="{C4922B9E-63FE-4752-ACF4-DC6DFC311025}" destId="{64565C8D-340B-4EA1-8FF8-38241EF0CE54}" srcOrd="5" destOrd="0" parTransId="{CC694E9E-EE6A-455B-8138-F183C3B7DB4F}" sibTransId="{FA41B569-5053-4F22-87BE-DE8B0D898689}"/>
    <dgm:cxn modelId="{AB060AE3-FE13-418B-92E9-FCB7730B53E8}" type="presOf" srcId="{7DAE840D-AC99-4C83-BAC0-CBE9D4BDD92B}" destId="{AB3B4EB1-7305-456F-AABF-CE52022C6FC7}" srcOrd="0" destOrd="0" presId="urn:microsoft.com/office/officeart/2005/8/layout/default"/>
    <dgm:cxn modelId="{056736EB-3976-4934-8E99-549F8EBD2E12}" type="presOf" srcId="{9D4C78D7-F385-4DC8-BA8E-20DDF83B9C07}" destId="{54B9988A-65F4-436F-85A0-8B16E751C096}" srcOrd="0" destOrd="0" presId="urn:microsoft.com/office/officeart/2005/8/layout/default"/>
    <dgm:cxn modelId="{868B8DFC-B9EF-4B35-A896-13E8492F6478}" srcId="{C4922B9E-63FE-4752-ACF4-DC6DFC311025}" destId="{7DAE840D-AC99-4C83-BAC0-CBE9D4BDD92B}" srcOrd="3" destOrd="0" parTransId="{A68811F5-1B5B-4669-BB27-B4AE60F0BE79}" sibTransId="{5D9F851C-A099-4D39-9450-7D2517E17DA5}"/>
    <dgm:cxn modelId="{9BBCB9FE-10C9-4D6F-91CB-4A0C1A279227}" type="presOf" srcId="{B7677FDA-3F64-49EB-AA11-07766443AE11}" destId="{E7345A9B-7687-4477-81C4-A3E2113B506D}" srcOrd="0" destOrd="0" presId="urn:microsoft.com/office/officeart/2005/8/layout/default"/>
    <dgm:cxn modelId="{2E602CFF-B11E-4949-A1DE-1E92B828A04E}" srcId="{C4922B9E-63FE-4752-ACF4-DC6DFC311025}" destId="{9D4C78D7-F385-4DC8-BA8E-20DDF83B9C07}" srcOrd="1" destOrd="0" parTransId="{777054BE-8C1E-48EA-B739-CC9CAE98B570}" sibTransId="{A995C49B-7702-455C-A762-1C5ECA46C4E5}"/>
    <dgm:cxn modelId="{CCB586C4-7AAD-49AA-A435-4ACBAB4CBA8E}" type="presParOf" srcId="{CB616AD3-2667-4B37-BE60-812C2AF51F19}" destId="{77FC2712-4E26-4BE0-B78A-1B844A139DD8}" srcOrd="0" destOrd="0" presId="urn:microsoft.com/office/officeart/2005/8/layout/default"/>
    <dgm:cxn modelId="{CD076A57-A23B-45E7-BBC0-3C5D1384F17D}" type="presParOf" srcId="{CB616AD3-2667-4B37-BE60-812C2AF51F19}" destId="{BD264B6E-35C6-4324-80BC-3DCCB16BA36B}" srcOrd="1" destOrd="0" presId="urn:microsoft.com/office/officeart/2005/8/layout/default"/>
    <dgm:cxn modelId="{34B35247-F59B-4DFD-ADDF-7231CB8BB346}" type="presParOf" srcId="{CB616AD3-2667-4B37-BE60-812C2AF51F19}" destId="{54B9988A-65F4-436F-85A0-8B16E751C096}" srcOrd="2" destOrd="0" presId="urn:microsoft.com/office/officeart/2005/8/layout/default"/>
    <dgm:cxn modelId="{8DF60D86-4EE1-4C45-B9B0-46E3BB99F3F0}" type="presParOf" srcId="{CB616AD3-2667-4B37-BE60-812C2AF51F19}" destId="{BD31A9AE-2AC9-4F9E-A0D0-00C03AA1F095}" srcOrd="3" destOrd="0" presId="urn:microsoft.com/office/officeart/2005/8/layout/default"/>
    <dgm:cxn modelId="{627B9B1A-60DA-4527-A66A-6EA329820881}" type="presParOf" srcId="{CB616AD3-2667-4B37-BE60-812C2AF51F19}" destId="{C5C3E22B-F1E2-482C-A1F3-9A3347011F63}" srcOrd="4" destOrd="0" presId="urn:microsoft.com/office/officeart/2005/8/layout/default"/>
    <dgm:cxn modelId="{ED2BEF34-4919-448F-AB78-4BB6D12B6455}" type="presParOf" srcId="{CB616AD3-2667-4B37-BE60-812C2AF51F19}" destId="{3114E921-E7A2-4C64-97CE-25E2D91BEA73}" srcOrd="5" destOrd="0" presId="urn:microsoft.com/office/officeart/2005/8/layout/default"/>
    <dgm:cxn modelId="{974DD32C-6D48-4824-958F-D1EFFD8F230E}" type="presParOf" srcId="{CB616AD3-2667-4B37-BE60-812C2AF51F19}" destId="{AB3B4EB1-7305-456F-AABF-CE52022C6FC7}" srcOrd="6" destOrd="0" presId="urn:microsoft.com/office/officeart/2005/8/layout/default"/>
    <dgm:cxn modelId="{FA589047-2393-4A94-915C-9411AFCCFC58}" type="presParOf" srcId="{CB616AD3-2667-4B37-BE60-812C2AF51F19}" destId="{9541E23D-0864-454B-95EE-D7D9E94DC0F0}" srcOrd="7" destOrd="0" presId="urn:microsoft.com/office/officeart/2005/8/layout/default"/>
    <dgm:cxn modelId="{2BF93813-93DE-4B74-979C-A625042D253A}" type="presParOf" srcId="{CB616AD3-2667-4B37-BE60-812C2AF51F19}" destId="{2F7CABD0-A608-48DF-BBD9-BD45B6E60F3D}" srcOrd="8" destOrd="0" presId="urn:microsoft.com/office/officeart/2005/8/layout/default"/>
    <dgm:cxn modelId="{EB934EF7-EEBC-4901-BB9A-42BA81D9C2BD}" type="presParOf" srcId="{CB616AD3-2667-4B37-BE60-812C2AF51F19}" destId="{C72A7D30-FE0E-45EC-B46A-0A01361A9CF8}" srcOrd="9" destOrd="0" presId="urn:microsoft.com/office/officeart/2005/8/layout/default"/>
    <dgm:cxn modelId="{835D3D5B-10B1-4821-BA8F-98A6473D76D2}" type="presParOf" srcId="{CB616AD3-2667-4B37-BE60-812C2AF51F19}" destId="{53BA0D03-034A-4E1F-9EDD-7D0B1C25B2ED}" srcOrd="10" destOrd="0" presId="urn:microsoft.com/office/officeart/2005/8/layout/default"/>
    <dgm:cxn modelId="{064DDBCB-AD3B-41F9-911C-BBAD13022447}" type="presParOf" srcId="{CB616AD3-2667-4B37-BE60-812C2AF51F19}" destId="{F35A3B1A-2CA4-4545-BD79-522C889D58EA}" srcOrd="11" destOrd="0" presId="urn:microsoft.com/office/officeart/2005/8/layout/default"/>
    <dgm:cxn modelId="{31DA53C1-BE89-4DC3-8AA5-A6F2CCF61B3B}" type="presParOf" srcId="{CB616AD3-2667-4B37-BE60-812C2AF51F19}" destId="{76F67A19-F609-42C5-AA15-6AFE7DD2417A}" srcOrd="12" destOrd="0" presId="urn:microsoft.com/office/officeart/2005/8/layout/default"/>
    <dgm:cxn modelId="{FB4C80C5-968C-4EC1-9702-58A5799DEE30}" type="presParOf" srcId="{CB616AD3-2667-4B37-BE60-812C2AF51F19}" destId="{95F6B010-1673-4BD5-BAF1-8209489D647E}" srcOrd="13" destOrd="0" presId="urn:microsoft.com/office/officeart/2005/8/layout/default"/>
    <dgm:cxn modelId="{1C36BA93-9C62-4954-A18B-B5C9DA0AA38D}" type="presParOf" srcId="{CB616AD3-2667-4B37-BE60-812C2AF51F19}" destId="{E7345A9B-7687-4477-81C4-A3E2113B506D}" srcOrd="14"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4419A40-AF39-4ACF-A123-C71A1CD002F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20759E03-6D54-4A9C-BA78-6B7F9A53D402}">
      <dgm:prSet custT="1"/>
      <dgm:spPr/>
      <dgm:t>
        <a:bodyPr/>
        <a:lstStyle/>
        <a:p>
          <a:pPr>
            <a:lnSpc>
              <a:spcPct val="100000"/>
            </a:lnSpc>
          </a:pPr>
          <a:r>
            <a:rPr lang="en-GB" sz="2200" b="0" i="0" baseline="0" dirty="0"/>
            <a:t>Be open minded and willing to start the conversation</a:t>
          </a:r>
          <a:endParaRPr lang="en-US" sz="2200" dirty="0"/>
        </a:p>
      </dgm:t>
    </dgm:pt>
    <dgm:pt modelId="{305D7E54-7716-40B7-831E-28A1913FAEFC}" type="parTrans" cxnId="{D536728B-1D9A-40D9-8B9F-7951E1475DFD}">
      <dgm:prSet/>
      <dgm:spPr/>
      <dgm:t>
        <a:bodyPr/>
        <a:lstStyle/>
        <a:p>
          <a:endParaRPr lang="en-US"/>
        </a:p>
      </dgm:t>
    </dgm:pt>
    <dgm:pt modelId="{2849763B-6ED5-4670-BEB8-6E01D1E74042}" type="sibTrans" cxnId="{D536728B-1D9A-40D9-8B9F-7951E1475DFD}">
      <dgm:prSet/>
      <dgm:spPr/>
      <dgm:t>
        <a:bodyPr/>
        <a:lstStyle/>
        <a:p>
          <a:pPr>
            <a:lnSpc>
              <a:spcPct val="100000"/>
            </a:lnSpc>
          </a:pPr>
          <a:endParaRPr lang="en-US"/>
        </a:p>
      </dgm:t>
    </dgm:pt>
    <dgm:pt modelId="{4250D0C7-A172-41BE-B7AD-F1E215DC59AF}">
      <dgm:prSet custT="1"/>
      <dgm:spPr/>
      <dgm:t>
        <a:bodyPr/>
        <a:lstStyle/>
        <a:p>
          <a:pPr>
            <a:lnSpc>
              <a:spcPct val="100000"/>
            </a:lnSpc>
          </a:pPr>
          <a:r>
            <a:rPr lang="en-GB" sz="2200" b="0" i="0" baseline="0" dirty="0"/>
            <a:t>Hold focus groups with students and parents to explore how best to support them</a:t>
          </a:r>
          <a:endParaRPr lang="en-US" sz="2200" dirty="0"/>
        </a:p>
      </dgm:t>
    </dgm:pt>
    <dgm:pt modelId="{23935980-FCDD-41C7-885A-ACA1D3A18D35}" type="parTrans" cxnId="{8FBF879D-D444-4ED1-B574-4DEE7CCEF9BB}">
      <dgm:prSet/>
      <dgm:spPr/>
      <dgm:t>
        <a:bodyPr/>
        <a:lstStyle/>
        <a:p>
          <a:endParaRPr lang="en-US"/>
        </a:p>
      </dgm:t>
    </dgm:pt>
    <dgm:pt modelId="{95F3572F-A492-445D-BC03-75EA454AD0A0}" type="sibTrans" cxnId="{8FBF879D-D444-4ED1-B574-4DEE7CCEF9BB}">
      <dgm:prSet/>
      <dgm:spPr/>
      <dgm:t>
        <a:bodyPr/>
        <a:lstStyle/>
        <a:p>
          <a:pPr>
            <a:lnSpc>
              <a:spcPct val="100000"/>
            </a:lnSpc>
          </a:pPr>
          <a:endParaRPr lang="en-US"/>
        </a:p>
      </dgm:t>
    </dgm:pt>
    <dgm:pt modelId="{916DBB0D-D578-413E-BD5B-334C181DED06}">
      <dgm:prSet custT="1"/>
      <dgm:spPr/>
      <dgm:t>
        <a:bodyPr/>
        <a:lstStyle/>
        <a:p>
          <a:pPr>
            <a:lnSpc>
              <a:spcPct val="100000"/>
            </a:lnSpc>
          </a:pPr>
          <a:r>
            <a:rPr lang="en-GB" sz="2200" b="0" i="0" baseline="0" dirty="0"/>
            <a:t>Continue to educate yourself by looking at the recommended resources</a:t>
          </a:r>
          <a:endParaRPr lang="en-US" sz="2200" dirty="0"/>
        </a:p>
      </dgm:t>
    </dgm:pt>
    <dgm:pt modelId="{84A3C445-A776-4566-B75C-BF5D29648E3C}" type="parTrans" cxnId="{9D6CC6FF-7427-49CB-9636-26D1F4E1FB6A}">
      <dgm:prSet/>
      <dgm:spPr/>
      <dgm:t>
        <a:bodyPr/>
        <a:lstStyle/>
        <a:p>
          <a:endParaRPr lang="en-US"/>
        </a:p>
      </dgm:t>
    </dgm:pt>
    <dgm:pt modelId="{E06F81A9-43B3-42DC-916B-E30426D4B6E8}" type="sibTrans" cxnId="{9D6CC6FF-7427-49CB-9636-26D1F4E1FB6A}">
      <dgm:prSet/>
      <dgm:spPr/>
      <dgm:t>
        <a:bodyPr/>
        <a:lstStyle/>
        <a:p>
          <a:pPr>
            <a:lnSpc>
              <a:spcPct val="100000"/>
            </a:lnSpc>
          </a:pPr>
          <a:endParaRPr lang="en-US"/>
        </a:p>
      </dgm:t>
    </dgm:pt>
    <dgm:pt modelId="{232FDC59-B7CD-4BDB-A4F3-19E6BE20DC24}">
      <dgm:prSet custT="1"/>
      <dgm:spPr/>
      <dgm:t>
        <a:bodyPr/>
        <a:lstStyle/>
        <a:p>
          <a:pPr>
            <a:lnSpc>
              <a:spcPct val="100000"/>
            </a:lnSpc>
          </a:pPr>
          <a:r>
            <a:rPr lang="en-GB" sz="2200" b="0" i="0" baseline="0" dirty="0"/>
            <a:t>Ask for help and contact recommended charities if more support needed</a:t>
          </a:r>
          <a:endParaRPr lang="en-US" sz="2200" dirty="0"/>
        </a:p>
      </dgm:t>
    </dgm:pt>
    <dgm:pt modelId="{2DF76610-043E-4255-B46A-3EFB6AE6F28E}" type="parTrans" cxnId="{52B7049A-2309-422A-B844-34E9DD835022}">
      <dgm:prSet/>
      <dgm:spPr/>
      <dgm:t>
        <a:bodyPr/>
        <a:lstStyle/>
        <a:p>
          <a:endParaRPr lang="en-US"/>
        </a:p>
      </dgm:t>
    </dgm:pt>
    <dgm:pt modelId="{3DE14F00-93A6-429C-9470-6D29210E0094}" type="sibTrans" cxnId="{52B7049A-2309-422A-B844-34E9DD835022}">
      <dgm:prSet/>
      <dgm:spPr/>
      <dgm:t>
        <a:bodyPr/>
        <a:lstStyle/>
        <a:p>
          <a:endParaRPr lang="en-US"/>
        </a:p>
      </dgm:t>
    </dgm:pt>
    <dgm:pt modelId="{31591D36-70E9-4B1E-A74B-B6CE249D02CE}" type="pres">
      <dgm:prSet presAssocID="{B4419A40-AF39-4ACF-A123-C71A1CD002F9}" presName="root" presStyleCnt="0">
        <dgm:presLayoutVars>
          <dgm:dir/>
          <dgm:resizeHandles val="exact"/>
        </dgm:presLayoutVars>
      </dgm:prSet>
      <dgm:spPr/>
    </dgm:pt>
    <dgm:pt modelId="{C35B2CE6-7B99-430B-8CE8-6C4B879E9B33}" type="pres">
      <dgm:prSet presAssocID="{B4419A40-AF39-4ACF-A123-C71A1CD002F9}" presName="container" presStyleCnt="0">
        <dgm:presLayoutVars>
          <dgm:dir/>
          <dgm:resizeHandles val="exact"/>
        </dgm:presLayoutVars>
      </dgm:prSet>
      <dgm:spPr/>
    </dgm:pt>
    <dgm:pt modelId="{E27617DA-C50E-489F-BA60-CA2B53EC8D0E}" type="pres">
      <dgm:prSet presAssocID="{20759E03-6D54-4A9C-BA78-6B7F9A53D402}" presName="compNode" presStyleCnt="0"/>
      <dgm:spPr/>
    </dgm:pt>
    <dgm:pt modelId="{A6ECBB26-9E7F-4602-B67A-E3C5FC5B179D}" type="pres">
      <dgm:prSet presAssocID="{20759E03-6D54-4A9C-BA78-6B7F9A53D402}" presName="iconBgRect" presStyleLbl="bgShp" presStyleIdx="0" presStyleCnt="4"/>
      <dgm:spPr/>
    </dgm:pt>
    <dgm:pt modelId="{C992CACC-77FE-4649-B722-55DDDDD6EB01}" type="pres">
      <dgm:prSet presAssocID="{20759E03-6D54-4A9C-BA78-6B7F9A53D40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hat outline"/>
        </a:ext>
      </dgm:extLst>
    </dgm:pt>
    <dgm:pt modelId="{9098C8B5-2324-46AB-B493-11AF46950282}" type="pres">
      <dgm:prSet presAssocID="{20759E03-6D54-4A9C-BA78-6B7F9A53D402}" presName="spaceRect" presStyleCnt="0"/>
      <dgm:spPr/>
    </dgm:pt>
    <dgm:pt modelId="{4B21F83A-9550-40AA-BDB2-444D61A43D71}" type="pres">
      <dgm:prSet presAssocID="{20759E03-6D54-4A9C-BA78-6B7F9A53D402}" presName="textRect" presStyleLbl="revTx" presStyleIdx="0" presStyleCnt="4" custScaleY="157365">
        <dgm:presLayoutVars>
          <dgm:chMax val="1"/>
          <dgm:chPref val="1"/>
        </dgm:presLayoutVars>
      </dgm:prSet>
      <dgm:spPr/>
    </dgm:pt>
    <dgm:pt modelId="{68697BAA-0BFC-4877-AF3D-D1DB9AA4EE4C}" type="pres">
      <dgm:prSet presAssocID="{2849763B-6ED5-4670-BEB8-6E01D1E74042}" presName="sibTrans" presStyleLbl="sibTrans2D1" presStyleIdx="0" presStyleCnt="0"/>
      <dgm:spPr/>
    </dgm:pt>
    <dgm:pt modelId="{2FA564EB-AF19-418F-972C-12F2C489827C}" type="pres">
      <dgm:prSet presAssocID="{4250D0C7-A172-41BE-B7AD-F1E215DC59AF}" presName="compNode" presStyleCnt="0"/>
      <dgm:spPr/>
    </dgm:pt>
    <dgm:pt modelId="{9579C17E-350F-41CC-835D-E62AE839170F}" type="pres">
      <dgm:prSet presAssocID="{4250D0C7-A172-41BE-B7AD-F1E215DC59AF}" presName="iconBgRect" presStyleLbl="bgShp" presStyleIdx="1" presStyleCnt="4"/>
      <dgm:spPr/>
    </dgm:pt>
    <dgm:pt modelId="{D3728E7A-EC8B-458E-89E3-80554E92C87E}" type="pres">
      <dgm:prSet presAssocID="{4250D0C7-A172-41BE-B7AD-F1E215DC59A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sers"/>
        </a:ext>
      </dgm:extLst>
    </dgm:pt>
    <dgm:pt modelId="{1B033C47-B018-4A73-B0F0-E1A0EF6189E6}" type="pres">
      <dgm:prSet presAssocID="{4250D0C7-A172-41BE-B7AD-F1E215DC59AF}" presName="spaceRect" presStyleCnt="0"/>
      <dgm:spPr/>
    </dgm:pt>
    <dgm:pt modelId="{090C020B-DB36-401D-81A8-B26083FB3BED}" type="pres">
      <dgm:prSet presAssocID="{4250D0C7-A172-41BE-B7AD-F1E215DC59AF}" presName="textRect" presStyleLbl="revTx" presStyleIdx="1" presStyleCnt="4" custScaleY="177491">
        <dgm:presLayoutVars>
          <dgm:chMax val="1"/>
          <dgm:chPref val="1"/>
        </dgm:presLayoutVars>
      </dgm:prSet>
      <dgm:spPr/>
    </dgm:pt>
    <dgm:pt modelId="{00274178-17FE-43E1-B791-F6920809C358}" type="pres">
      <dgm:prSet presAssocID="{95F3572F-A492-445D-BC03-75EA454AD0A0}" presName="sibTrans" presStyleLbl="sibTrans2D1" presStyleIdx="0" presStyleCnt="0"/>
      <dgm:spPr/>
    </dgm:pt>
    <dgm:pt modelId="{7703AECD-7F87-437C-959D-EB274B877A8C}" type="pres">
      <dgm:prSet presAssocID="{916DBB0D-D578-413E-BD5B-334C181DED06}" presName="compNode" presStyleCnt="0"/>
      <dgm:spPr/>
    </dgm:pt>
    <dgm:pt modelId="{B1053B57-AAE4-4B45-820C-DE048B1F12A2}" type="pres">
      <dgm:prSet presAssocID="{916DBB0D-D578-413E-BD5B-334C181DED06}" presName="iconBgRect" presStyleLbl="bgShp" presStyleIdx="2" presStyleCnt="4"/>
      <dgm:spPr/>
    </dgm:pt>
    <dgm:pt modelId="{59B9979F-DEE0-40AE-BF7B-13B04F25CB02}" type="pres">
      <dgm:prSet presAssocID="{916DBB0D-D578-413E-BD5B-334C181DED0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ooks"/>
        </a:ext>
      </dgm:extLst>
    </dgm:pt>
    <dgm:pt modelId="{2BB1AC6E-8CD2-4793-9FE0-8542C7E1AB18}" type="pres">
      <dgm:prSet presAssocID="{916DBB0D-D578-413E-BD5B-334C181DED06}" presName="spaceRect" presStyleCnt="0"/>
      <dgm:spPr/>
    </dgm:pt>
    <dgm:pt modelId="{FDF619DF-FE23-4B33-8ABE-E18B41A95B0A}" type="pres">
      <dgm:prSet presAssocID="{916DBB0D-D578-413E-BD5B-334C181DED06}" presName="textRect" presStyleLbl="revTx" presStyleIdx="2" presStyleCnt="4" custScaleY="160028">
        <dgm:presLayoutVars>
          <dgm:chMax val="1"/>
          <dgm:chPref val="1"/>
        </dgm:presLayoutVars>
      </dgm:prSet>
      <dgm:spPr/>
    </dgm:pt>
    <dgm:pt modelId="{E7BCFCAA-A8BB-42B3-8216-C04412E61538}" type="pres">
      <dgm:prSet presAssocID="{E06F81A9-43B3-42DC-916B-E30426D4B6E8}" presName="sibTrans" presStyleLbl="sibTrans2D1" presStyleIdx="0" presStyleCnt="0"/>
      <dgm:spPr/>
    </dgm:pt>
    <dgm:pt modelId="{6BDF0691-76E9-4C8D-BB35-7A4879E77B67}" type="pres">
      <dgm:prSet presAssocID="{232FDC59-B7CD-4BDB-A4F3-19E6BE20DC24}" presName="compNode" presStyleCnt="0"/>
      <dgm:spPr/>
    </dgm:pt>
    <dgm:pt modelId="{35E5E463-BA45-4066-9DC6-76E5F0A5D50F}" type="pres">
      <dgm:prSet presAssocID="{232FDC59-B7CD-4BDB-A4F3-19E6BE20DC24}" presName="iconBgRect" presStyleLbl="bgShp" presStyleIdx="3" presStyleCnt="4"/>
      <dgm:spPr/>
    </dgm:pt>
    <dgm:pt modelId="{136BFEBC-174F-45FD-8B2B-5E002114789C}" type="pres">
      <dgm:prSet presAssocID="{232FDC59-B7CD-4BDB-A4F3-19E6BE20DC2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Questions with solid fill"/>
        </a:ext>
      </dgm:extLst>
    </dgm:pt>
    <dgm:pt modelId="{7D68343A-C974-48AF-AF45-B8594EE6F5CC}" type="pres">
      <dgm:prSet presAssocID="{232FDC59-B7CD-4BDB-A4F3-19E6BE20DC24}" presName="spaceRect" presStyleCnt="0"/>
      <dgm:spPr/>
    </dgm:pt>
    <dgm:pt modelId="{7F080467-7B89-46D8-B6CD-A103940F2AD5}" type="pres">
      <dgm:prSet presAssocID="{232FDC59-B7CD-4BDB-A4F3-19E6BE20DC24}" presName="textRect" presStyleLbl="revTx" presStyleIdx="3" presStyleCnt="4" custScaleY="202285">
        <dgm:presLayoutVars>
          <dgm:chMax val="1"/>
          <dgm:chPref val="1"/>
        </dgm:presLayoutVars>
      </dgm:prSet>
      <dgm:spPr/>
    </dgm:pt>
  </dgm:ptLst>
  <dgm:cxnLst>
    <dgm:cxn modelId="{C81F8915-189B-464A-814D-DB1C8A026935}" type="presOf" srcId="{232FDC59-B7CD-4BDB-A4F3-19E6BE20DC24}" destId="{7F080467-7B89-46D8-B6CD-A103940F2AD5}" srcOrd="0" destOrd="0" presId="urn:microsoft.com/office/officeart/2018/2/layout/IconCircleList"/>
    <dgm:cxn modelId="{C41A2421-C7B6-49DC-8A0F-2E1B7883EDD3}" type="presOf" srcId="{E06F81A9-43B3-42DC-916B-E30426D4B6E8}" destId="{E7BCFCAA-A8BB-42B3-8216-C04412E61538}" srcOrd="0" destOrd="0" presId="urn:microsoft.com/office/officeart/2018/2/layout/IconCircleList"/>
    <dgm:cxn modelId="{A5E9CC4B-DB66-40A5-8767-5E61063C6E78}" type="presOf" srcId="{916DBB0D-D578-413E-BD5B-334C181DED06}" destId="{FDF619DF-FE23-4B33-8ABE-E18B41A95B0A}" srcOrd="0" destOrd="0" presId="urn:microsoft.com/office/officeart/2018/2/layout/IconCircleList"/>
    <dgm:cxn modelId="{09300D81-6DEB-441C-B088-9F76C719FBB7}" type="presOf" srcId="{20759E03-6D54-4A9C-BA78-6B7F9A53D402}" destId="{4B21F83A-9550-40AA-BDB2-444D61A43D71}" srcOrd="0" destOrd="0" presId="urn:microsoft.com/office/officeart/2018/2/layout/IconCircleList"/>
    <dgm:cxn modelId="{D536728B-1D9A-40D9-8B9F-7951E1475DFD}" srcId="{B4419A40-AF39-4ACF-A123-C71A1CD002F9}" destId="{20759E03-6D54-4A9C-BA78-6B7F9A53D402}" srcOrd="0" destOrd="0" parTransId="{305D7E54-7716-40B7-831E-28A1913FAEFC}" sibTransId="{2849763B-6ED5-4670-BEB8-6E01D1E74042}"/>
    <dgm:cxn modelId="{40E60994-AE8F-4739-9457-03A93C1A5AC6}" type="presOf" srcId="{B4419A40-AF39-4ACF-A123-C71A1CD002F9}" destId="{31591D36-70E9-4B1E-A74B-B6CE249D02CE}" srcOrd="0" destOrd="0" presId="urn:microsoft.com/office/officeart/2018/2/layout/IconCircleList"/>
    <dgm:cxn modelId="{52B7049A-2309-422A-B844-34E9DD835022}" srcId="{B4419A40-AF39-4ACF-A123-C71A1CD002F9}" destId="{232FDC59-B7CD-4BDB-A4F3-19E6BE20DC24}" srcOrd="3" destOrd="0" parTransId="{2DF76610-043E-4255-B46A-3EFB6AE6F28E}" sibTransId="{3DE14F00-93A6-429C-9470-6D29210E0094}"/>
    <dgm:cxn modelId="{46904D9A-4547-437C-AC69-BD6291A9CD09}" type="presOf" srcId="{2849763B-6ED5-4670-BEB8-6E01D1E74042}" destId="{68697BAA-0BFC-4877-AF3D-D1DB9AA4EE4C}" srcOrd="0" destOrd="0" presId="urn:microsoft.com/office/officeart/2018/2/layout/IconCircleList"/>
    <dgm:cxn modelId="{8FBF879D-D444-4ED1-B574-4DEE7CCEF9BB}" srcId="{B4419A40-AF39-4ACF-A123-C71A1CD002F9}" destId="{4250D0C7-A172-41BE-B7AD-F1E215DC59AF}" srcOrd="1" destOrd="0" parTransId="{23935980-FCDD-41C7-885A-ACA1D3A18D35}" sibTransId="{95F3572F-A492-445D-BC03-75EA454AD0A0}"/>
    <dgm:cxn modelId="{CC2980AA-0081-4D72-8F34-A8A7F5225F29}" type="presOf" srcId="{95F3572F-A492-445D-BC03-75EA454AD0A0}" destId="{00274178-17FE-43E1-B791-F6920809C358}" srcOrd="0" destOrd="0" presId="urn:microsoft.com/office/officeart/2018/2/layout/IconCircleList"/>
    <dgm:cxn modelId="{F7F20FC1-426A-4F06-BEF9-A1A14625889E}" type="presOf" srcId="{4250D0C7-A172-41BE-B7AD-F1E215DC59AF}" destId="{090C020B-DB36-401D-81A8-B26083FB3BED}" srcOrd="0" destOrd="0" presId="urn:microsoft.com/office/officeart/2018/2/layout/IconCircleList"/>
    <dgm:cxn modelId="{9D6CC6FF-7427-49CB-9636-26D1F4E1FB6A}" srcId="{B4419A40-AF39-4ACF-A123-C71A1CD002F9}" destId="{916DBB0D-D578-413E-BD5B-334C181DED06}" srcOrd="2" destOrd="0" parTransId="{84A3C445-A776-4566-B75C-BF5D29648E3C}" sibTransId="{E06F81A9-43B3-42DC-916B-E30426D4B6E8}"/>
    <dgm:cxn modelId="{8F01F69D-F4EA-421E-9578-277BCB7139BC}" type="presParOf" srcId="{31591D36-70E9-4B1E-A74B-B6CE249D02CE}" destId="{C35B2CE6-7B99-430B-8CE8-6C4B879E9B33}" srcOrd="0" destOrd="0" presId="urn:microsoft.com/office/officeart/2018/2/layout/IconCircleList"/>
    <dgm:cxn modelId="{6E68444B-7649-4A72-B8C2-64D9496E7C78}" type="presParOf" srcId="{C35B2CE6-7B99-430B-8CE8-6C4B879E9B33}" destId="{E27617DA-C50E-489F-BA60-CA2B53EC8D0E}" srcOrd="0" destOrd="0" presId="urn:microsoft.com/office/officeart/2018/2/layout/IconCircleList"/>
    <dgm:cxn modelId="{599C377E-B55D-4CF8-95D2-A23A4A7CA4E1}" type="presParOf" srcId="{E27617DA-C50E-489F-BA60-CA2B53EC8D0E}" destId="{A6ECBB26-9E7F-4602-B67A-E3C5FC5B179D}" srcOrd="0" destOrd="0" presId="urn:microsoft.com/office/officeart/2018/2/layout/IconCircleList"/>
    <dgm:cxn modelId="{D5C3C6AC-0BC8-498E-928D-A9FAE6BE99C5}" type="presParOf" srcId="{E27617DA-C50E-489F-BA60-CA2B53EC8D0E}" destId="{C992CACC-77FE-4649-B722-55DDDDD6EB01}" srcOrd="1" destOrd="0" presId="urn:microsoft.com/office/officeart/2018/2/layout/IconCircleList"/>
    <dgm:cxn modelId="{B5149E8B-DABB-4105-ADD8-997D7B5F2567}" type="presParOf" srcId="{E27617DA-C50E-489F-BA60-CA2B53EC8D0E}" destId="{9098C8B5-2324-46AB-B493-11AF46950282}" srcOrd="2" destOrd="0" presId="urn:microsoft.com/office/officeart/2018/2/layout/IconCircleList"/>
    <dgm:cxn modelId="{C2F54C57-7895-4779-BF00-ED8ABB68FD68}" type="presParOf" srcId="{E27617DA-C50E-489F-BA60-CA2B53EC8D0E}" destId="{4B21F83A-9550-40AA-BDB2-444D61A43D71}" srcOrd="3" destOrd="0" presId="urn:microsoft.com/office/officeart/2018/2/layout/IconCircleList"/>
    <dgm:cxn modelId="{6B848374-70D1-43B0-BC11-351530A4FB00}" type="presParOf" srcId="{C35B2CE6-7B99-430B-8CE8-6C4B879E9B33}" destId="{68697BAA-0BFC-4877-AF3D-D1DB9AA4EE4C}" srcOrd="1" destOrd="0" presId="urn:microsoft.com/office/officeart/2018/2/layout/IconCircleList"/>
    <dgm:cxn modelId="{7998C0E0-DC13-41A1-9F40-F79CD14AFBDA}" type="presParOf" srcId="{C35B2CE6-7B99-430B-8CE8-6C4B879E9B33}" destId="{2FA564EB-AF19-418F-972C-12F2C489827C}" srcOrd="2" destOrd="0" presId="urn:microsoft.com/office/officeart/2018/2/layout/IconCircleList"/>
    <dgm:cxn modelId="{1400F2D7-C08E-41E2-B0B1-BF51D682A764}" type="presParOf" srcId="{2FA564EB-AF19-418F-972C-12F2C489827C}" destId="{9579C17E-350F-41CC-835D-E62AE839170F}" srcOrd="0" destOrd="0" presId="urn:microsoft.com/office/officeart/2018/2/layout/IconCircleList"/>
    <dgm:cxn modelId="{62CB208C-A0BF-4F34-BBD6-60D6F811B9E4}" type="presParOf" srcId="{2FA564EB-AF19-418F-972C-12F2C489827C}" destId="{D3728E7A-EC8B-458E-89E3-80554E92C87E}" srcOrd="1" destOrd="0" presId="urn:microsoft.com/office/officeart/2018/2/layout/IconCircleList"/>
    <dgm:cxn modelId="{351506F6-9781-41CA-A571-822BF0D889FC}" type="presParOf" srcId="{2FA564EB-AF19-418F-972C-12F2C489827C}" destId="{1B033C47-B018-4A73-B0F0-E1A0EF6189E6}" srcOrd="2" destOrd="0" presId="urn:microsoft.com/office/officeart/2018/2/layout/IconCircleList"/>
    <dgm:cxn modelId="{4810C5FF-5E03-4179-B944-B6B2D6ECDF05}" type="presParOf" srcId="{2FA564EB-AF19-418F-972C-12F2C489827C}" destId="{090C020B-DB36-401D-81A8-B26083FB3BED}" srcOrd="3" destOrd="0" presId="urn:microsoft.com/office/officeart/2018/2/layout/IconCircleList"/>
    <dgm:cxn modelId="{2D9CE4EB-4BD6-4993-9EA9-499C172DE464}" type="presParOf" srcId="{C35B2CE6-7B99-430B-8CE8-6C4B879E9B33}" destId="{00274178-17FE-43E1-B791-F6920809C358}" srcOrd="3" destOrd="0" presId="urn:microsoft.com/office/officeart/2018/2/layout/IconCircleList"/>
    <dgm:cxn modelId="{6C24AE8E-BCFA-4E0C-8E08-D5F3F1DB385F}" type="presParOf" srcId="{C35B2CE6-7B99-430B-8CE8-6C4B879E9B33}" destId="{7703AECD-7F87-437C-959D-EB274B877A8C}" srcOrd="4" destOrd="0" presId="urn:microsoft.com/office/officeart/2018/2/layout/IconCircleList"/>
    <dgm:cxn modelId="{B60C5289-8516-4453-BF15-D4B232674266}" type="presParOf" srcId="{7703AECD-7F87-437C-959D-EB274B877A8C}" destId="{B1053B57-AAE4-4B45-820C-DE048B1F12A2}" srcOrd="0" destOrd="0" presId="urn:microsoft.com/office/officeart/2018/2/layout/IconCircleList"/>
    <dgm:cxn modelId="{D5D38E2C-7C19-4F48-8898-ECCB0CC75249}" type="presParOf" srcId="{7703AECD-7F87-437C-959D-EB274B877A8C}" destId="{59B9979F-DEE0-40AE-BF7B-13B04F25CB02}" srcOrd="1" destOrd="0" presId="urn:microsoft.com/office/officeart/2018/2/layout/IconCircleList"/>
    <dgm:cxn modelId="{C4D707E7-03B0-4FBE-B2CD-59085830826E}" type="presParOf" srcId="{7703AECD-7F87-437C-959D-EB274B877A8C}" destId="{2BB1AC6E-8CD2-4793-9FE0-8542C7E1AB18}" srcOrd="2" destOrd="0" presId="urn:microsoft.com/office/officeart/2018/2/layout/IconCircleList"/>
    <dgm:cxn modelId="{11EF9353-BA4C-4251-93FE-D0799D73158C}" type="presParOf" srcId="{7703AECD-7F87-437C-959D-EB274B877A8C}" destId="{FDF619DF-FE23-4B33-8ABE-E18B41A95B0A}" srcOrd="3" destOrd="0" presId="urn:microsoft.com/office/officeart/2018/2/layout/IconCircleList"/>
    <dgm:cxn modelId="{F400B0A7-25CC-4F16-A8D0-F8974B4E1976}" type="presParOf" srcId="{C35B2CE6-7B99-430B-8CE8-6C4B879E9B33}" destId="{E7BCFCAA-A8BB-42B3-8216-C04412E61538}" srcOrd="5" destOrd="0" presId="urn:microsoft.com/office/officeart/2018/2/layout/IconCircleList"/>
    <dgm:cxn modelId="{1D054D73-6907-4B25-BC8F-C5F889A4A4A6}" type="presParOf" srcId="{C35B2CE6-7B99-430B-8CE8-6C4B879E9B33}" destId="{6BDF0691-76E9-4C8D-BB35-7A4879E77B67}" srcOrd="6" destOrd="0" presId="urn:microsoft.com/office/officeart/2018/2/layout/IconCircleList"/>
    <dgm:cxn modelId="{8DAD6772-1E0C-4799-95BB-B255CECF2570}" type="presParOf" srcId="{6BDF0691-76E9-4C8D-BB35-7A4879E77B67}" destId="{35E5E463-BA45-4066-9DC6-76E5F0A5D50F}" srcOrd="0" destOrd="0" presId="urn:microsoft.com/office/officeart/2018/2/layout/IconCircleList"/>
    <dgm:cxn modelId="{805B692C-31D7-4D0D-B67D-0218ABF8C480}" type="presParOf" srcId="{6BDF0691-76E9-4C8D-BB35-7A4879E77B67}" destId="{136BFEBC-174F-45FD-8B2B-5E002114789C}" srcOrd="1" destOrd="0" presId="urn:microsoft.com/office/officeart/2018/2/layout/IconCircleList"/>
    <dgm:cxn modelId="{D532BB9D-BBAA-4BF0-864A-08E436E29C04}" type="presParOf" srcId="{6BDF0691-76E9-4C8D-BB35-7A4879E77B67}" destId="{7D68343A-C974-48AF-AF45-B8594EE6F5CC}" srcOrd="2" destOrd="0" presId="urn:microsoft.com/office/officeart/2018/2/layout/IconCircleList"/>
    <dgm:cxn modelId="{373B4A72-7A0B-469B-9736-773A8448C2BC}" type="presParOf" srcId="{6BDF0691-76E9-4C8D-BB35-7A4879E77B67}" destId="{7F080467-7B89-46D8-B6CD-A103940F2AD5}" srcOrd="3" destOrd="0" presId="urn:microsoft.com/office/officeart/2018/2/layout/IconCircle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C4D18-D8E9-4FE4-820C-68C63A778F59}">
      <dsp:nvSpPr>
        <dsp:cNvPr id="0" name=""/>
        <dsp:cNvSpPr/>
      </dsp:nvSpPr>
      <dsp:spPr>
        <a:xfrm>
          <a:off x="1060623" y="1959"/>
          <a:ext cx="3344167" cy="2006500"/>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Share with care</a:t>
          </a:r>
        </a:p>
      </dsp:txBody>
      <dsp:txXfrm>
        <a:off x="1060623" y="1959"/>
        <a:ext cx="3344167" cy="2006500"/>
      </dsp:txXfrm>
    </dsp:sp>
    <dsp:sp modelId="{EAB7F7B7-4342-4B55-905F-0C07C1698192}">
      <dsp:nvSpPr>
        <dsp:cNvPr id="0" name=""/>
        <dsp:cNvSpPr/>
      </dsp:nvSpPr>
      <dsp:spPr>
        <a:xfrm>
          <a:off x="4739208" y="1959"/>
          <a:ext cx="3344167" cy="2006500"/>
        </a:xfrm>
        <a:prstGeom prst="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cap="none" dirty="0">
              <a:solidFill>
                <a:schemeClr val="bg1"/>
              </a:solidFill>
            </a:rPr>
            <a:t>Right to challenge/question- but question the content not the person.</a:t>
          </a:r>
          <a:endParaRPr lang="en-GB" sz="2500" kern="1200" dirty="0">
            <a:solidFill>
              <a:schemeClr val="bg1"/>
            </a:solidFill>
          </a:endParaRPr>
        </a:p>
      </dsp:txBody>
      <dsp:txXfrm>
        <a:off x="4739208" y="1959"/>
        <a:ext cx="3344167" cy="2006500"/>
      </dsp:txXfrm>
    </dsp:sp>
    <dsp:sp modelId="{0EDE9C86-5B80-4022-9790-F69B12F77B06}">
      <dsp:nvSpPr>
        <dsp:cNvPr id="0" name=""/>
        <dsp:cNvSpPr/>
      </dsp:nvSpPr>
      <dsp:spPr>
        <a:xfrm>
          <a:off x="1060623" y="2342877"/>
          <a:ext cx="3344167" cy="2006500"/>
        </a:xfrm>
        <a:prstGeom prst="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Respect each other</a:t>
          </a:r>
        </a:p>
      </dsp:txBody>
      <dsp:txXfrm>
        <a:off x="1060623" y="2342877"/>
        <a:ext cx="3344167" cy="2006500"/>
      </dsp:txXfrm>
    </dsp:sp>
    <dsp:sp modelId="{76050A82-E8FB-40A8-95FC-D6982B575637}">
      <dsp:nvSpPr>
        <dsp:cNvPr id="0" name=""/>
        <dsp:cNvSpPr/>
      </dsp:nvSpPr>
      <dsp:spPr>
        <a:xfrm>
          <a:off x="4739208" y="2342877"/>
          <a:ext cx="3344167" cy="2006500"/>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Talk to us</a:t>
          </a:r>
        </a:p>
      </dsp:txBody>
      <dsp:txXfrm>
        <a:off x="4739208" y="2342877"/>
        <a:ext cx="3344167" cy="2006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6F0D4-4487-456E-B3AD-F6AB97FB1300}">
      <dsp:nvSpPr>
        <dsp:cNvPr id="0" name=""/>
        <dsp:cNvSpPr/>
      </dsp:nvSpPr>
      <dsp:spPr>
        <a:xfrm>
          <a:off x="0" y="411509"/>
          <a:ext cx="8229600" cy="7956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Younger and Older South Asian females have been found to more at risk of suicide (Mental Health UK and Institute of Race Relations). </a:t>
          </a:r>
          <a:endParaRPr lang="en-US" sz="2000" kern="1200" dirty="0"/>
        </a:p>
      </dsp:txBody>
      <dsp:txXfrm>
        <a:off x="38838" y="450347"/>
        <a:ext cx="8151924" cy="717924"/>
      </dsp:txXfrm>
    </dsp:sp>
    <dsp:sp modelId="{04DC967F-9D6A-4A78-B146-5EA498C8614A}">
      <dsp:nvSpPr>
        <dsp:cNvPr id="0" name=""/>
        <dsp:cNvSpPr/>
      </dsp:nvSpPr>
      <dsp:spPr>
        <a:xfrm>
          <a:off x="0" y="1264709"/>
          <a:ext cx="8229600" cy="795600"/>
        </a:xfrm>
        <a:prstGeom prst="roundRect">
          <a:avLst/>
        </a:prstGeom>
        <a:solidFill>
          <a:schemeClr val="accent4">
            <a:hueOff val="-1116192"/>
            <a:satOff val="6725"/>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Black females are more likely to experience common mental health disorders such a anxiety and depression (Rethink and Institute of Race Relations).</a:t>
          </a:r>
          <a:endParaRPr lang="en-US" sz="2000" kern="1200"/>
        </a:p>
      </dsp:txBody>
      <dsp:txXfrm>
        <a:off x="38838" y="1303547"/>
        <a:ext cx="8151924" cy="717924"/>
      </dsp:txXfrm>
    </dsp:sp>
    <dsp:sp modelId="{3DAAC599-F3C6-4FAF-999E-0BC626FE21D5}">
      <dsp:nvSpPr>
        <dsp:cNvPr id="0" name=""/>
        <dsp:cNvSpPr/>
      </dsp:nvSpPr>
      <dsp:spPr>
        <a:xfrm>
          <a:off x="0" y="2117909"/>
          <a:ext cx="8229600" cy="795600"/>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Black males are more likely to experience pyschosis (Rethink and Institute of Race Relations).</a:t>
          </a:r>
          <a:endParaRPr lang="en-US" sz="2000" kern="1200"/>
        </a:p>
      </dsp:txBody>
      <dsp:txXfrm>
        <a:off x="38838" y="2156747"/>
        <a:ext cx="8151924" cy="717924"/>
      </dsp:txXfrm>
    </dsp:sp>
    <dsp:sp modelId="{3763F86F-6AEA-41D6-A922-623CF14EDCCF}">
      <dsp:nvSpPr>
        <dsp:cNvPr id="0" name=""/>
        <dsp:cNvSpPr/>
      </dsp:nvSpPr>
      <dsp:spPr>
        <a:xfrm>
          <a:off x="0" y="2971109"/>
          <a:ext cx="8229600" cy="795600"/>
        </a:xfrm>
        <a:prstGeom prst="roundRect">
          <a:avLst/>
        </a:prstGeom>
        <a:solidFill>
          <a:schemeClr val="accent4">
            <a:hueOff val="-3348577"/>
            <a:satOff val="20174"/>
            <a:lumOff val="16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Refugees and Asylum seekers are more likely to experience poor mental health (Institute of Race Relations).</a:t>
          </a:r>
          <a:endParaRPr lang="en-US" sz="2000" kern="1200" dirty="0"/>
        </a:p>
      </dsp:txBody>
      <dsp:txXfrm>
        <a:off x="38838" y="3009947"/>
        <a:ext cx="8151924" cy="717924"/>
      </dsp:txXfrm>
    </dsp:sp>
    <dsp:sp modelId="{3AEB36D4-F3CA-4B70-BFAB-6DE5D2EA3573}">
      <dsp:nvSpPr>
        <dsp:cNvPr id="0" name=""/>
        <dsp:cNvSpPr/>
      </dsp:nvSpPr>
      <dsp:spPr>
        <a:xfrm>
          <a:off x="0" y="3824309"/>
          <a:ext cx="8229600" cy="79560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A disproportionate number of people from Ethnic Minority Communities are detained under the Mental Health Act (Mind). </a:t>
          </a:r>
          <a:endParaRPr lang="en-US" sz="2000" kern="1200" dirty="0"/>
        </a:p>
      </dsp:txBody>
      <dsp:txXfrm>
        <a:off x="38838" y="3863147"/>
        <a:ext cx="8151924" cy="7179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E4E1C1-B1E5-4992-87C4-339DA9F708A1}">
      <dsp:nvSpPr>
        <dsp:cNvPr id="0" name=""/>
        <dsp:cNvSpPr/>
      </dsp:nvSpPr>
      <dsp:spPr>
        <a:xfrm>
          <a:off x="0" y="127303"/>
          <a:ext cx="8229600" cy="155003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More white people receive treatment for mental health issues than people from Black, Asian and Minority Ethnic Communities and they have better outcomes post treatment (Mental Health UK).</a:t>
          </a:r>
          <a:endParaRPr lang="en-US" sz="2200" kern="1200" dirty="0"/>
        </a:p>
      </dsp:txBody>
      <dsp:txXfrm>
        <a:off x="75666" y="202969"/>
        <a:ext cx="8078268" cy="1398698"/>
      </dsp:txXfrm>
    </dsp:sp>
    <dsp:sp modelId="{42792E3A-9610-46C1-B3FA-42C5ED50891A}">
      <dsp:nvSpPr>
        <dsp:cNvPr id="0" name=""/>
        <dsp:cNvSpPr/>
      </dsp:nvSpPr>
      <dsp:spPr>
        <a:xfrm>
          <a:off x="0" y="1740693"/>
          <a:ext cx="8229600" cy="1550030"/>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Children and Young People from Ethnic Minority Communities are less likely than their white peers to access traditional mental health services (Centre for Mental Health).</a:t>
          </a:r>
          <a:endParaRPr lang="en-US" sz="2200" kern="1200" dirty="0"/>
        </a:p>
      </dsp:txBody>
      <dsp:txXfrm>
        <a:off x="75666" y="1816359"/>
        <a:ext cx="8078268" cy="1398698"/>
      </dsp:txXfrm>
    </dsp:sp>
    <dsp:sp modelId="{36C84812-4FF5-4393-B3BC-A5CBBB860BFD}">
      <dsp:nvSpPr>
        <dsp:cNvPr id="0" name=""/>
        <dsp:cNvSpPr/>
      </dsp:nvSpPr>
      <dsp:spPr>
        <a:xfrm>
          <a:off x="0" y="3354084"/>
          <a:ext cx="8229600" cy="155003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Children and Young people from Ethnic Minority Communities reported feeling less recognised and understood when talking to their GP about their mental health needs compared to their white counterparts (Centre for Mental Health).</a:t>
          </a:r>
          <a:endParaRPr lang="en-US" sz="2200" kern="1200" dirty="0"/>
        </a:p>
      </dsp:txBody>
      <dsp:txXfrm>
        <a:off x="75666" y="3429750"/>
        <a:ext cx="8078268" cy="13986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FC2712-4E26-4BE0-B78A-1B844A139DD8}">
      <dsp:nvSpPr>
        <dsp:cNvPr id="0" name=""/>
        <dsp:cNvSpPr/>
      </dsp:nvSpPr>
      <dsp:spPr>
        <a:xfrm>
          <a:off x="495061" y="645"/>
          <a:ext cx="2262336" cy="1357401"/>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Wealth and Living Standards Inequalities</a:t>
          </a:r>
        </a:p>
      </dsp:txBody>
      <dsp:txXfrm>
        <a:off x="495061" y="645"/>
        <a:ext cx="2262336" cy="1357401"/>
      </dsp:txXfrm>
    </dsp:sp>
    <dsp:sp modelId="{54B9988A-65F4-436F-85A0-8B16E751C096}">
      <dsp:nvSpPr>
        <dsp:cNvPr id="0" name=""/>
        <dsp:cNvSpPr/>
      </dsp:nvSpPr>
      <dsp:spPr>
        <a:xfrm>
          <a:off x="2983631" y="645"/>
          <a:ext cx="2262336" cy="1357401"/>
        </a:xfrm>
        <a:prstGeom prst="rect">
          <a:avLst/>
        </a:prstGeom>
        <a:solidFill>
          <a:schemeClr val="accent4">
            <a:hueOff val="-637824"/>
            <a:satOff val="3843"/>
            <a:lumOff val="30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Bias, Discrimination and Racism</a:t>
          </a:r>
        </a:p>
      </dsp:txBody>
      <dsp:txXfrm>
        <a:off x="2983631" y="645"/>
        <a:ext cx="2262336" cy="1357401"/>
      </dsp:txXfrm>
    </dsp:sp>
    <dsp:sp modelId="{C5C3E22B-F1E2-482C-A1F3-9A3347011F63}">
      <dsp:nvSpPr>
        <dsp:cNvPr id="0" name=""/>
        <dsp:cNvSpPr/>
      </dsp:nvSpPr>
      <dsp:spPr>
        <a:xfrm>
          <a:off x="5472201" y="645"/>
          <a:ext cx="2262336" cy="1357401"/>
        </a:xfrm>
        <a:prstGeom prst="rect">
          <a:avLst/>
        </a:prstGeom>
        <a:solidFill>
          <a:schemeClr val="accent4">
            <a:hueOff val="-1275649"/>
            <a:satOff val="7685"/>
            <a:lumOff val="6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Cultural Barriers</a:t>
          </a:r>
        </a:p>
      </dsp:txBody>
      <dsp:txXfrm>
        <a:off x="5472201" y="645"/>
        <a:ext cx="2262336" cy="1357401"/>
      </dsp:txXfrm>
    </dsp:sp>
    <dsp:sp modelId="{AB3B4EB1-7305-456F-AABF-CE52022C6FC7}">
      <dsp:nvSpPr>
        <dsp:cNvPr id="0" name=""/>
        <dsp:cNvSpPr/>
      </dsp:nvSpPr>
      <dsp:spPr>
        <a:xfrm>
          <a:off x="495061" y="1584280"/>
          <a:ext cx="2262336" cy="1357401"/>
        </a:xfrm>
        <a:prstGeom prst="rect">
          <a:avLst/>
        </a:prstGeom>
        <a:solidFill>
          <a:schemeClr val="accent4">
            <a:hueOff val="-1913473"/>
            <a:satOff val="11528"/>
            <a:lumOff val="9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Language Barriers</a:t>
          </a:r>
        </a:p>
      </dsp:txBody>
      <dsp:txXfrm>
        <a:off x="495061" y="1584280"/>
        <a:ext cx="2262336" cy="1357401"/>
      </dsp:txXfrm>
    </dsp:sp>
    <dsp:sp modelId="{2F7CABD0-A608-48DF-BBD9-BD45B6E60F3D}">
      <dsp:nvSpPr>
        <dsp:cNvPr id="0" name=""/>
        <dsp:cNvSpPr/>
      </dsp:nvSpPr>
      <dsp:spPr>
        <a:xfrm>
          <a:off x="2983631" y="1584280"/>
          <a:ext cx="2262336" cy="1357401"/>
        </a:xfrm>
        <a:prstGeom prst="rect">
          <a:avLst/>
        </a:prstGeom>
        <a:solidFill>
          <a:schemeClr val="accent4">
            <a:hueOff val="-2551297"/>
            <a:satOff val="15371"/>
            <a:lumOff val="123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Stigma</a:t>
          </a:r>
        </a:p>
      </dsp:txBody>
      <dsp:txXfrm>
        <a:off x="2983631" y="1584280"/>
        <a:ext cx="2262336" cy="1357401"/>
      </dsp:txXfrm>
    </dsp:sp>
    <dsp:sp modelId="{53BA0D03-034A-4E1F-9EDD-7D0B1C25B2ED}">
      <dsp:nvSpPr>
        <dsp:cNvPr id="0" name=""/>
        <dsp:cNvSpPr/>
      </dsp:nvSpPr>
      <dsp:spPr>
        <a:xfrm>
          <a:off x="5472201" y="1584280"/>
          <a:ext cx="2262336" cy="1357401"/>
        </a:xfrm>
        <a:prstGeom prst="rect">
          <a:avLst/>
        </a:prstGeom>
        <a:solidFill>
          <a:schemeClr val="accent4">
            <a:hueOff val="-3189121"/>
            <a:satOff val="19214"/>
            <a:lumOff val="15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Lack of Publicity of Support Services</a:t>
          </a:r>
        </a:p>
      </dsp:txBody>
      <dsp:txXfrm>
        <a:off x="5472201" y="1584280"/>
        <a:ext cx="2262336" cy="1357401"/>
      </dsp:txXfrm>
    </dsp:sp>
    <dsp:sp modelId="{76F67A19-F609-42C5-AA15-6AFE7DD2417A}">
      <dsp:nvSpPr>
        <dsp:cNvPr id="0" name=""/>
        <dsp:cNvSpPr/>
      </dsp:nvSpPr>
      <dsp:spPr>
        <a:xfrm>
          <a:off x="1739346" y="3167916"/>
          <a:ext cx="2262336" cy="1357401"/>
        </a:xfrm>
        <a:prstGeom prst="rect">
          <a:avLst/>
        </a:prstGeom>
        <a:solidFill>
          <a:schemeClr val="accent4">
            <a:hueOff val="-3826945"/>
            <a:satOff val="23056"/>
            <a:lumOff val="184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Stereotyping </a:t>
          </a:r>
        </a:p>
      </dsp:txBody>
      <dsp:txXfrm>
        <a:off x="1739346" y="3167916"/>
        <a:ext cx="2262336" cy="1357401"/>
      </dsp:txXfrm>
    </dsp:sp>
    <dsp:sp modelId="{E7345A9B-7687-4477-81C4-A3E2113B506D}">
      <dsp:nvSpPr>
        <dsp:cNvPr id="0" name=""/>
        <dsp:cNvSpPr/>
      </dsp:nvSpPr>
      <dsp:spPr>
        <a:xfrm>
          <a:off x="4227916" y="3167916"/>
          <a:ext cx="2262336" cy="1357401"/>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GB" sz="2400" kern="1200" dirty="0"/>
            <a:t>Lack of Professional Understanding</a:t>
          </a:r>
        </a:p>
      </dsp:txBody>
      <dsp:txXfrm>
        <a:off x="4227916" y="3167916"/>
        <a:ext cx="2262336" cy="13574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ECBB26-9E7F-4602-B67A-E3C5FC5B179D}">
      <dsp:nvSpPr>
        <dsp:cNvPr id="0" name=""/>
        <dsp:cNvSpPr/>
      </dsp:nvSpPr>
      <dsp:spPr>
        <a:xfrm>
          <a:off x="903003" y="456112"/>
          <a:ext cx="971460" cy="9714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92CACC-77FE-4649-B722-55DDDDD6EB01}">
      <dsp:nvSpPr>
        <dsp:cNvPr id="0" name=""/>
        <dsp:cNvSpPr/>
      </dsp:nvSpPr>
      <dsp:spPr>
        <a:xfrm>
          <a:off x="1107010" y="660119"/>
          <a:ext cx="563446" cy="56344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21F83A-9550-40AA-BDB2-444D61A43D71}">
      <dsp:nvSpPr>
        <dsp:cNvPr id="0" name=""/>
        <dsp:cNvSpPr/>
      </dsp:nvSpPr>
      <dsp:spPr>
        <a:xfrm>
          <a:off x="2082633" y="177473"/>
          <a:ext cx="2289869" cy="15287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b="0" i="0" kern="1200" baseline="0" dirty="0"/>
            <a:t>Be open minded and willing to start the conversation</a:t>
          </a:r>
          <a:endParaRPr lang="en-US" sz="2200" kern="1200" dirty="0"/>
        </a:p>
      </dsp:txBody>
      <dsp:txXfrm>
        <a:off x="2082633" y="177473"/>
        <a:ext cx="2289869" cy="1528738"/>
      </dsp:txXfrm>
    </dsp:sp>
    <dsp:sp modelId="{9579C17E-350F-41CC-835D-E62AE839170F}">
      <dsp:nvSpPr>
        <dsp:cNvPr id="0" name=""/>
        <dsp:cNvSpPr/>
      </dsp:nvSpPr>
      <dsp:spPr>
        <a:xfrm>
          <a:off x="4771496" y="456112"/>
          <a:ext cx="971460" cy="9714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728E7A-EC8B-458E-89E3-80554E92C87E}">
      <dsp:nvSpPr>
        <dsp:cNvPr id="0" name=""/>
        <dsp:cNvSpPr/>
      </dsp:nvSpPr>
      <dsp:spPr>
        <a:xfrm>
          <a:off x="4975502" y="660119"/>
          <a:ext cx="563446" cy="56344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0C020B-DB36-401D-81A8-B26083FB3BED}">
      <dsp:nvSpPr>
        <dsp:cNvPr id="0" name=""/>
        <dsp:cNvSpPr/>
      </dsp:nvSpPr>
      <dsp:spPr>
        <a:xfrm>
          <a:off x="5951126" y="79715"/>
          <a:ext cx="2289869" cy="1724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b="0" i="0" kern="1200" baseline="0" dirty="0"/>
            <a:t>Hold focus groups with students and parents to explore how best to support them</a:t>
          </a:r>
          <a:endParaRPr lang="en-US" sz="2200" kern="1200" dirty="0"/>
        </a:p>
      </dsp:txBody>
      <dsp:txXfrm>
        <a:off x="5951126" y="79715"/>
        <a:ext cx="2289869" cy="1724254"/>
      </dsp:txXfrm>
    </dsp:sp>
    <dsp:sp modelId="{B1053B57-AAE4-4B45-820C-DE048B1F12A2}">
      <dsp:nvSpPr>
        <dsp:cNvPr id="0" name=""/>
        <dsp:cNvSpPr/>
      </dsp:nvSpPr>
      <dsp:spPr>
        <a:xfrm>
          <a:off x="903003" y="3089107"/>
          <a:ext cx="971460" cy="9714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B9979F-DEE0-40AE-BF7B-13B04F25CB02}">
      <dsp:nvSpPr>
        <dsp:cNvPr id="0" name=""/>
        <dsp:cNvSpPr/>
      </dsp:nvSpPr>
      <dsp:spPr>
        <a:xfrm>
          <a:off x="1107010" y="3293114"/>
          <a:ext cx="563446" cy="56344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F619DF-FE23-4B33-8ABE-E18B41A95B0A}">
      <dsp:nvSpPr>
        <dsp:cNvPr id="0" name=""/>
        <dsp:cNvSpPr/>
      </dsp:nvSpPr>
      <dsp:spPr>
        <a:xfrm>
          <a:off x="2082633" y="2797533"/>
          <a:ext cx="2289869" cy="1554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b="0" i="0" kern="1200" baseline="0" dirty="0"/>
            <a:t>Continue to educate yourself by looking at the recommended resources</a:t>
          </a:r>
          <a:endParaRPr lang="en-US" sz="2200" kern="1200" dirty="0"/>
        </a:p>
      </dsp:txBody>
      <dsp:txXfrm>
        <a:off x="2082633" y="2797533"/>
        <a:ext cx="2289869" cy="1554608"/>
      </dsp:txXfrm>
    </dsp:sp>
    <dsp:sp modelId="{35E5E463-BA45-4066-9DC6-76E5F0A5D50F}">
      <dsp:nvSpPr>
        <dsp:cNvPr id="0" name=""/>
        <dsp:cNvSpPr/>
      </dsp:nvSpPr>
      <dsp:spPr>
        <a:xfrm>
          <a:off x="4771496" y="3089107"/>
          <a:ext cx="971460" cy="9714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6BFEBC-174F-45FD-8B2B-5E002114789C}">
      <dsp:nvSpPr>
        <dsp:cNvPr id="0" name=""/>
        <dsp:cNvSpPr/>
      </dsp:nvSpPr>
      <dsp:spPr>
        <a:xfrm>
          <a:off x="4975502" y="3293114"/>
          <a:ext cx="563446" cy="56344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080467-7B89-46D8-B6CD-A103940F2AD5}">
      <dsp:nvSpPr>
        <dsp:cNvPr id="0" name=""/>
        <dsp:cNvSpPr/>
      </dsp:nvSpPr>
      <dsp:spPr>
        <a:xfrm>
          <a:off x="5951126" y="2592278"/>
          <a:ext cx="2289869" cy="19651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b="0" i="0" kern="1200" baseline="0" dirty="0"/>
            <a:t>Ask for help and contact recommended charities if more support needed</a:t>
          </a:r>
          <a:endParaRPr lang="en-US" sz="2200" kern="1200" dirty="0"/>
        </a:p>
      </dsp:txBody>
      <dsp:txXfrm>
        <a:off x="5951126" y="2592278"/>
        <a:ext cx="2289869" cy="196511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F229AC-8124-46CA-AC7A-28B2B804A097}" type="datetimeFigureOut">
              <a:rPr lang="en-GB" smtClean="0"/>
              <a:t>30/10/2024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B30B1-D432-4CEF-8A25-F8F8E96BB050}" type="slidenum">
              <a:rPr lang="en-GB" smtClean="0"/>
              <a:t>‹#›</a:t>
            </a:fld>
            <a:endParaRPr lang="en-GB"/>
          </a:p>
        </p:txBody>
      </p:sp>
    </p:spTree>
    <p:extLst>
      <p:ext uri="{BB962C8B-B14F-4D97-AF65-F5344CB8AC3E}">
        <p14:creationId xmlns:p14="http://schemas.microsoft.com/office/powerpoint/2010/main" val="834425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with care- please if you want to share any examples</a:t>
            </a:r>
            <a:r>
              <a:rPr lang="en-GB" baseline="0" dirty="0"/>
              <a:t> anonymise information. </a:t>
            </a:r>
          </a:p>
          <a:p>
            <a:endParaRPr lang="en-GB" baseline="0" dirty="0"/>
          </a:p>
          <a:p>
            <a:r>
              <a:rPr lang="en-GB" baseline="0" dirty="0"/>
              <a:t>This training has plenty of room for your thoughts and opinions. Please share your experiences.</a:t>
            </a:r>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1CB30B1-D432-4CEF-8A25-F8F8E96BB05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5852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guidance about terminology can be found- https://www.ethnicity-facts-figures.service.gov.uk/style-guide/writing-about-ethnicity </a:t>
            </a:r>
          </a:p>
        </p:txBody>
      </p:sp>
      <p:sp>
        <p:nvSpPr>
          <p:cNvPr id="4" name="Slide Number Placeholder 3"/>
          <p:cNvSpPr>
            <a:spLocks noGrp="1"/>
          </p:cNvSpPr>
          <p:nvPr>
            <p:ph type="sldNum" sz="quarter" idx="5"/>
          </p:nvPr>
        </p:nvSpPr>
        <p:spPr/>
        <p:txBody>
          <a:bodyPr/>
          <a:lstStyle/>
          <a:p>
            <a:fld id="{E1CB30B1-D432-4CEF-8A25-F8F8E96BB050}" type="slidenum">
              <a:rPr lang="en-GB" smtClean="0"/>
              <a:t>5</a:t>
            </a:fld>
            <a:endParaRPr lang="en-GB"/>
          </a:p>
        </p:txBody>
      </p:sp>
    </p:spTree>
    <p:extLst>
      <p:ext uri="{BB962C8B-B14F-4D97-AF65-F5344CB8AC3E}">
        <p14:creationId xmlns:p14="http://schemas.microsoft.com/office/powerpoint/2010/main" val="15610225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staff 5 minutes to discuss these questions then feedback as group.</a:t>
            </a:r>
          </a:p>
          <a:p>
            <a:r>
              <a:rPr lang="en-GB" dirty="0"/>
              <a:t>Put answers of scale from 0 to 10. </a:t>
            </a:r>
          </a:p>
        </p:txBody>
      </p:sp>
      <p:sp>
        <p:nvSpPr>
          <p:cNvPr id="4" name="Slide Number Placeholder 3"/>
          <p:cNvSpPr>
            <a:spLocks noGrp="1"/>
          </p:cNvSpPr>
          <p:nvPr>
            <p:ph type="sldNum" sz="quarter" idx="5"/>
          </p:nvPr>
        </p:nvSpPr>
        <p:spPr/>
        <p:txBody>
          <a:bodyPr/>
          <a:lstStyle/>
          <a:p>
            <a:fld id="{E1CB30B1-D432-4CEF-8A25-F8F8E96BB050}" type="slidenum">
              <a:rPr lang="en-GB" smtClean="0"/>
              <a:t>6</a:t>
            </a:fld>
            <a:endParaRPr lang="en-GB"/>
          </a:p>
        </p:txBody>
      </p:sp>
    </p:spTree>
    <p:extLst>
      <p:ext uri="{BB962C8B-B14F-4D97-AF65-F5344CB8AC3E}">
        <p14:creationId xmlns:p14="http://schemas.microsoft.com/office/powerpoint/2010/main" val="338343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Play video that talks about personal experience of mental health from member of Ethnic Minority Community. Video is 2 minutes 40 seconds</a:t>
            </a:r>
          </a:p>
          <a:p>
            <a:endParaRPr lang="en-GB" dirty="0"/>
          </a:p>
          <a:p>
            <a:r>
              <a:rPr lang="en-GB" dirty="0"/>
              <a:t>Additional case studies can be found here: -https://www.themix.org.uk/mental-health/mental-health-treatments/black-peoples-experiences-of-mental-health-services-25781.html </a:t>
            </a:r>
          </a:p>
        </p:txBody>
      </p:sp>
      <p:sp>
        <p:nvSpPr>
          <p:cNvPr id="4" name="Slide Number Placeholder 3"/>
          <p:cNvSpPr>
            <a:spLocks noGrp="1"/>
          </p:cNvSpPr>
          <p:nvPr>
            <p:ph type="sldNum" sz="quarter" idx="5"/>
          </p:nvPr>
        </p:nvSpPr>
        <p:spPr/>
        <p:txBody>
          <a:bodyPr/>
          <a:lstStyle/>
          <a:p>
            <a:fld id="{E1CB30B1-D432-4CEF-8A25-F8F8E96BB050}" type="slidenum">
              <a:rPr lang="en-GB" smtClean="0"/>
              <a:t>7</a:t>
            </a:fld>
            <a:endParaRPr lang="en-GB"/>
          </a:p>
        </p:txBody>
      </p:sp>
    </p:spTree>
    <p:extLst>
      <p:ext uri="{BB962C8B-B14F-4D97-AF65-F5344CB8AC3E}">
        <p14:creationId xmlns:p14="http://schemas.microsoft.com/office/powerpoint/2010/main" val="2499818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Birmingham is a very diverse city with individuals from a range of cultures so it is important to be able to have conversations about everyone's mental health. However, this can feel uncomfortable when you are not a member of the community. The training today aims to help improve confidence and give advice of best practise when supporting Ethnic Minority Communities with their mental health. </a:t>
            </a:r>
          </a:p>
          <a:p>
            <a:endParaRPr lang="en-GB" dirty="0"/>
          </a:p>
          <a:p>
            <a:endParaRPr lang="en-GB" dirty="0"/>
          </a:p>
          <a:p>
            <a:r>
              <a:rPr lang="en-GB" dirty="0"/>
              <a:t>For more information see -https://www.birmingham.gov.uk/info/20057/about_birmingham/1294/population_and_census/5 </a:t>
            </a:r>
          </a:p>
        </p:txBody>
      </p:sp>
      <p:sp>
        <p:nvSpPr>
          <p:cNvPr id="4" name="Slide Number Placeholder 3"/>
          <p:cNvSpPr>
            <a:spLocks noGrp="1"/>
          </p:cNvSpPr>
          <p:nvPr>
            <p:ph type="sldNum" sz="quarter" idx="5"/>
          </p:nvPr>
        </p:nvSpPr>
        <p:spPr/>
        <p:txBody>
          <a:bodyPr/>
          <a:lstStyle/>
          <a:p>
            <a:fld id="{E1CB30B1-D432-4CEF-8A25-F8F8E96BB050}" type="slidenum">
              <a:rPr lang="en-GB" smtClean="0"/>
              <a:t>8</a:t>
            </a:fld>
            <a:endParaRPr lang="en-GB"/>
          </a:p>
        </p:txBody>
      </p:sp>
    </p:spTree>
    <p:extLst>
      <p:ext uri="{BB962C8B-B14F-4D97-AF65-F5344CB8AC3E}">
        <p14:creationId xmlns:p14="http://schemas.microsoft.com/office/powerpoint/2010/main" val="3834330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Statistics taken from:</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https://www.centreformentalhealth.org.uk/sites/default/files/2022-04/CentreforMH_inequalities_factsheet_YPfromracialisedcommunities_1.pdf  </a:t>
            </a:r>
          </a:p>
          <a:p>
            <a:pPr marL="171450" indent="-171450">
              <a:buFont typeface="Arial" panose="020B0604020202020204" pitchFamily="34" charset="0"/>
              <a:buChar char="•"/>
            </a:pPr>
            <a:endParaRPr lang="en-GB" sz="1200" dirty="0"/>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rPr>
              <a:t>https://www.mind.org.uk/about-us/our-strategy/becoming-a-truly-anti-racist-organisation/facts-and-figures-about-racism-and-mental-health/#:~:text=Black%20and%20Black%20British%20women,British%20White%20women%20(16%25).&amp;text=People%20from%20Black%20and%20Minority,diagnosed%20with%20a%20psychotic%20disorder  </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rPr>
              <a:t>https://irr.org.uk/research/statistics/health/ </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rPr>
              <a:t>https://mentalhealth-uk.org/black-asian-and-minority-ethnic-bame-mental-health/ </a:t>
            </a:r>
          </a:p>
          <a:p>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9</a:t>
            </a:fld>
            <a:endParaRPr lang="en-GB"/>
          </a:p>
        </p:txBody>
      </p:sp>
    </p:spTree>
    <p:extLst>
      <p:ext uri="{BB962C8B-B14F-4D97-AF65-F5344CB8AC3E}">
        <p14:creationId xmlns:p14="http://schemas.microsoft.com/office/powerpoint/2010/main" val="935834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Members of Ethnic Minority Communities are more likely to access mental health support from alternative services such as their religious or faith group or the charity sector. While this can be positive, it can also create more divisions and make it more difficult to access traditional mental health services such as the NHS due to the lack of inclusivity and understanding from some of these services.</a:t>
            </a:r>
          </a:p>
          <a:p>
            <a:endParaRPr lang="en-GB" dirty="0"/>
          </a:p>
          <a:p>
            <a:r>
              <a:rPr lang="en-GB" dirty="0"/>
              <a:t>Statistics taken from:</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https://www.centreformentalhealth.org.uk/sites/default/files/2022-04/CentreforMH_inequalities_factsheet_YPfromracialisedcommunities_1.pdf  </a:t>
            </a:r>
          </a:p>
          <a:p>
            <a:pPr marL="171450" indent="-171450">
              <a:buFont typeface="Arial" panose="020B0604020202020204" pitchFamily="34" charset="0"/>
              <a:buChar char="•"/>
            </a:pPr>
            <a:endParaRPr lang="en-GB" sz="1200" dirty="0"/>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rPr>
              <a:t>https://www.mind.org.uk/about-us/our-strategy/becoming-a-truly-anti-racist-organisation/facts-and-figures-about-racism-and-mental-health/#:~:text=Black%20and%20Black%20British%20women,British%20White%20women%20(16%25).&amp;text=People%20from%20Black%20and%20Minority,diagnosed%20with%20a%20psychotic%20disorder  </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rPr>
              <a:t>https://irr.org.uk/research/statistics/health/ </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rPr>
              <a:t>https://mentalhealth-uk.org/black-asian-and-minority-ethnic-bame-mental-health/ </a:t>
            </a:r>
          </a:p>
          <a:p>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10</a:t>
            </a:fld>
            <a:endParaRPr lang="en-GB"/>
          </a:p>
        </p:txBody>
      </p:sp>
    </p:spTree>
    <p:extLst>
      <p:ext uri="{BB962C8B-B14F-4D97-AF65-F5344CB8AC3E}">
        <p14:creationId xmlns:p14="http://schemas.microsoft.com/office/powerpoint/2010/main" val="667622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2500" b="0" i="0" u="none" strike="noStrike" kern="1200" cap="none" spc="0" normalizeH="0" baseline="0" noProof="0" dirty="0">
                <a:ln>
                  <a:noFill/>
                </a:ln>
                <a:solidFill>
                  <a:prstClr val="black"/>
                </a:solidFill>
                <a:effectLst/>
                <a:uLnTx/>
                <a:uFillTx/>
                <a:latin typeface="Calibri"/>
                <a:ea typeface="+mn-ea"/>
                <a:cs typeface="+mn-cs"/>
              </a:rPr>
              <a:t>Watch the video and discuss thoughts on what raised. Video is 2 minutes 55 seconds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1CB30B1-D432-4CEF-8A25-F8F8E96BB05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5603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Summary of common barriers.</a:t>
            </a:r>
          </a:p>
          <a:p>
            <a:endParaRPr lang="en-GB" dirty="0"/>
          </a:p>
          <a:p>
            <a:r>
              <a:rPr lang="en-GB" dirty="0"/>
              <a:t>For more information please see-https://www.rethink.org/advice-and-information/living-with-mental-illness/wellbeing-physical-health/black-asian-and-minority-ethnic-mental-health/  and https://mentalhealth-uk.org/black-asian-and-minority-ethnic-bame-mental-health/ </a:t>
            </a:r>
          </a:p>
        </p:txBody>
      </p:sp>
      <p:sp>
        <p:nvSpPr>
          <p:cNvPr id="4" name="Slide Number Placeholder 3"/>
          <p:cNvSpPr>
            <a:spLocks noGrp="1"/>
          </p:cNvSpPr>
          <p:nvPr>
            <p:ph type="sldNum" sz="quarter" idx="5"/>
          </p:nvPr>
        </p:nvSpPr>
        <p:spPr/>
        <p:txBody>
          <a:bodyPr/>
          <a:lstStyle/>
          <a:p>
            <a:fld id="{E1CB30B1-D432-4CEF-8A25-F8F8E96BB050}" type="slidenum">
              <a:rPr lang="en-GB" smtClean="0"/>
              <a:t>12</a:t>
            </a:fld>
            <a:endParaRPr lang="en-GB"/>
          </a:p>
        </p:txBody>
      </p:sp>
    </p:spTree>
    <p:extLst>
      <p:ext uri="{BB962C8B-B14F-4D97-AF65-F5344CB8AC3E}">
        <p14:creationId xmlns:p14="http://schemas.microsoft.com/office/powerpoint/2010/main" val="18344207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Spirituality and Cultural Beliefs can have a big impact on views about mental health. Individuals from Ethnic Minority Communities may see a struggle with mental health as a result of being punished in their faith, a bad example of their faith or a weak member of their culture.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a:ln>
                <a:noFill/>
              </a:ln>
              <a:solidFill>
                <a:schemeClr val="tx1"/>
              </a:solidFill>
              <a:effectLst/>
              <a:uLnTx/>
              <a:uFillTx/>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13</a:t>
            </a:fld>
            <a:endParaRPr lang="en-GB"/>
          </a:p>
        </p:txBody>
      </p:sp>
    </p:spTree>
    <p:extLst>
      <p:ext uri="{BB962C8B-B14F-4D97-AF65-F5344CB8AC3E}">
        <p14:creationId xmlns:p14="http://schemas.microsoft.com/office/powerpoint/2010/main" val="24401455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Place flip chart paper with different area </a:t>
            </a:r>
            <a:r>
              <a:rPr lang="en-GB" dirty="0" err="1"/>
              <a:t>e.g</a:t>
            </a:r>
            <a:r>
              <a:rPr lang="en-GB" dirty="0"/>
              <a:t> cultural beliefs in different parts of room so staff can move around to write their questions.</a:t>
            </a:r>
          </a:p>
        </p:txBody>
      </p:sp>
      <p:sp>
        <p:nvSpPr>
          <p:cNvPr id="4" name="Slide Number Placeholder 3"/>
          <p:cNvSpPr>
            <a:spLocks noGrp="1"/>
          </p:cNvSpPr>
          <p:nvPr>
            <p:ph type="sldNum" sz="quarter" idx="5"/>
          </p:nvPr>
        </p:nvSpPr>
        <p:spPr/>
        <p:txBody>
          <a:bodyPr/>
          <a:lstStyle/>
          <a:p>
            <a:fld id="{E1CB30B1-D432-4CEF-8A25-F8F8E96BB050}" type="slidenum">
              <a:rPr lang="en-GB" smtClean="0"/>
              <a:t>14</a:t>
            </a:fld>
            <a:endParaRPr lang="en-GB"/>
          </a:p>
        </p:txBody>
      </p:sp>
    </p:spTree>
    <p:extLst>
      <p:ext uri="{BB962C8B-B14F-4D97-AF65-F5344CB8AC3E}">
        <p14:creationId xmlns:p14="http://schemas.microsoft.com/office/powerpoint/2010/main" val="49677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15</a:t>
            </a:fld>
            <a:endParaRPr lang="en-GB"/>
          </a:p>
        </p:txBody>
      </p:sp>
    </p:spTree>
    <p:extLst>
      <p:ext uri="{BB962C8B-B14F-4D97-AF65-F5344CB8AC3E}">
        <p14:creationId xmlns:p14="http://schemas.microsoft.com/office/powerpoint/2010/main" val="309257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16</a:t>
            </a:fld>
            <a:endParaRPr lang="en-GB"/>
          </a:p>
        </p:txBody>
      </p:sp>
    </p:spTree>
    <p:extLst>
      <p:ext uri="{BB962C8B-B14F-4D97-AF65-F5344CB8AC3E}">
        <p14:creationId xmlns:p14="http://schemas.microsoft.com/office/powerpoint/2010/main" val="2378979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18</a:t>
            </a:fld>
            <a:endParaRPr lang="en-GB"/>
          </a:p>
        </p:txBody>
      </p:sp>
    </p:spTree>
    <p:extLst>
      <p:ext uri="{BB962C8B-B14F-4D97-AF65-F5344CB8AC3E}">
        <p14:creationId xmlns:p14="http://schemas.microsoft.com/office/powerpoint/2010/main" val="472258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these questions on a handout to take away with staff and reflect. </a:t>
            </a:r>
          </a:p>
        </p:txBody>
      </p:sp>
      <p:sp>
        <p:nvSpPr>
          <p:cNvPr id="4" name="Slide Number Placeholder 3"/>
          <p:cNvSpPr>
            <a:spLocks noGrp="1"/>
          </p:cNvSpPr>
          <p:nvPr>
            <p:ph type="sldNum" sz="quarter" idx="5"/>
          </p:nvPr>
        </p:nvSpPr>
        <p:spPr/>
        <p:txBody>
          <a:bodyPr/>
          <a:lstStyle/>
          <a:p>
            <a:fld id="{E1CB30B1-D432-4CEF-8A25-F8F8E96BB050}" type="slidenum">
              <a:rPr lang="en-GB" smtClean="0"/>
              <a:t>20</a:t>
            </a:fld>
            <a:endParaRPr lang="en-GB"/>
          </a:p>
        </p:txBody>
      </p:sp>
    </p:spTree>
    <p:extLst>
      <p:ext uri="{BB962C8B-B14F-4D97-AF65-F5344CB8AC3E}">
        <p14:creationId xmlns:p14="http://schemas.microsoft.com/office/powerpoint/2010/main" val="3696820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21</a:t>
            </a:fld>
            <a:endParaRPr lang="en-GB"/>
          </a:p>
        </p:txBody>
      </p:sp>
    </p:spTree>
    <p:extLst>
      <p:ext uri="{BB962C8B-B14F-4D97-AF65-F5344CB8AC3E}">
        <p14:creationId xmlns:p14="http://schemas.microsoft.com/office/powerpoint/2010/main" val="12452445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200" b="0" i="0" u="none" strike="noStrike" dirty="0">
                <a:solidFill>
                  <a:srgbClr val="000000"/>
                </a:solidFill>
                <a:effectLst/>
                <a:latin typeface="Calibri" panose="020F0502020204030204" pitchFamily="34" charset="0"/>
              </a:rPr>
              <a:t>Thanks for your time today and for actively taking part. We hope this workshop has been useful for you. We’ll be sending out an email with several handouts attached outlining the main strategies we have covered today. </a:t>
            </a:r>
            <a:r>
              <a:rPr lang="en-US" sz="1200" b="0" i="0" dirty="0">
                <a:solidFill>
                  <a:srgbClr val="444444"/>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pPr algn="l" rtl="0" fontAlgn="base"/>
            <a:r>
              <a:rPr lang="en-GB" sz="1200" b="0" i="0" u="none" strike="noStrike" dirty="0">
                <a:solidFill>
                  <a:srgbClr val="000000"/>
                </a:solidFill>
                <a:effectLst/>
                <a:latin typeface="Calibri" panose="020F0502020204030204" pitchFamily="34" charset="0"/>
              </a:rPr>
              <a:t> </a:t>
            </a:r>
            <a:r>
              <a:rPr lang="en-US" sz="1200" b="0" i="0" dirty="0">
                <a:solidFill>
                  <a:srgbClr val="444444"/>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pPr algn="l" rtl="0" fontAlgn="base"/>
            <a:r>
              <a:rPr lang="en-GB" sz="1200" b="0" i="0" u="none" strike="noStrike" dirty="0">
                <a:solidFill>
                  <a:srgbClr val="000000"/>
                </a:solidFill>
                <a:effectLst/>
                <a:latin typeface="Calibri" panose="020F0502020204030204" pitchFamily="34" charset="0"/>
              </a:rPr>
              <a:t>If you have any final questions now is the time to ask. Feel free to turn your mic on or pop it in the chat box, we’ll be hanging around for a few minutes to answer anything that comes up.</a:t>
            </a:r>
          </a:p>
          <a:p>
            <a:pPr algn="l" rtl="0" fontAlgn="base"/>
            <a:endParaRPr lang="en-GB" sz="1200" b="0" i="0" u="none" strike="noStrike" dirty="0">
              <a:solidFill>
                <a:srgbClr val="000000"/>
              </a:solidFill>
              <a:effectLst/>
              <a:latin typeface="Calibri" panose="020F0502020204030204" pitchFamily="34" charset="0"/>
            </a:endParaRPr>
          </a:p>
          <a:p>
            <a:pPr algn="l" rtl="0" fontAlgn="base"/>
            <a:r>
              <a:rPr lang="en-GB" sz="1200" b="0" i="0" u="none" strike="noStrike" dirty="0">
                <a:solidFill>
                  <a:srgbClr val="000000"/>
                </a:solidFill>
                <a:effectLst/>
                <a:latin typeface="Calibri" panose="020F0502020204030204" pitchFamily="34" charset="0"/>
              </a:rPr>
              <a:t> If you have any feedback we’d appreciate it if you could pop it in the chat box or complete the feedback questionnaire we will be providing via email. </a:t>
            </a:r>
            <a:endParaRPr lang="en-GB" dirty="0"/>
          </a:p>
          <a:p>
            <a:endParaRPr lang="en-GB" dirty="0"/>
          </a:p>
        </p:txBody>
      </p:sp>
      <p:sp>
        <p:nvSpPr>
          <p:cNvPr id="4" name="Slide Number Placeholder 3"/>
          <p:cNvSpPr>
            <a:spLocks noGrp="1"/>
          </p:cNvSpPr>
          <p:nvPr>
            <p:ph type="sldNum" sz="quarter" idx="5"/>
          </p:nvPr>
        </p:nvSpPr>
        <p:spPr/>
        <p:txBody>
          <a:bodyPr/>
          <a:lstStyle/>
          <a:p>
            <a:fld id="{E1CB30B1-D432-4CEF-8A25-F8F8E96BB050}" type="slidenum">
              <a:rPr lang="en-GB" smtClean="0"/>
              <a:t>23</a:t>
            </a:fld>
            <a:endParaRPr lang="en-GB"/>
          </a:p>
        </p:txBody>
      </p:sp>
    </p:spTree>
    <p:extLst>
      <p:ext uri="{BB962C8B-B14F-4D97-AF65-F5344CB8AC3E}">
        <p14:creationId xmlns:p14="http://schemas.microsoft.com/office/powerpoint/2010/main" val="220981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74EF373-1EBE-4C48-AE82-3CD9DAAFFF19}" type="datetimeFigureOut">
              <a:rPr lang="en-GB" smtClean="0"/>
              <a:t>30/10/2024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4002339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4EF373-1EBE-4C48-AE82-3CD9DAAFFF19}" type="datetimeFigureOut">
              <a:rPr lang="en-GB" smtClean="0"/>
              <a:t>30/10/2024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523596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4EF373-1EBE-4C48-AE82-3CD9DAAFFF19}" type="datetimeFigureOut">
              <a:rPr lang="en-GB" smtClean="0"/>
              <a:t>30/10/2024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291127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74EF373-1EBE-4C48-AE82-3CD9DAAFFF19}" type="datetimeFigureOut">
              <a:rPr lang="en-GB" smtClean="0"/>
              <a:t>30/10/2024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4151242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74EF373-1EBE-4C48-AE82-3CD9DAAFFF19}" type="datetimeFigureOut">
              <a:rPr lang="en-GB" smtClean="0"/>
              <a:t>30/10/2024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2149188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74EF373-1EBE-4C48-AE82-3CD9DAAFFF19}" type="datetimeFigureOut">
              <a:rPr lang="en-GB" smtClean="0"/>
              <a:t>30/10/2024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2891643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4EF373-1EBE-4C48-AE82-3CD9DAAFFF19}" type="datetimeFigureOut">
              <a:rPr lang="en-GB" smtClean="0"/>
              <a:t>30/10/2024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2840990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4EF373-1EBE-4C48-AE82-3CD9DAAFFF19}" type="datetimeFigureOut">
              <a:rPr lang="en-GB" smtClean="0"/>
              <a:t>30/10/2024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3206199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4EF373-1EBE-4C48-AE82-3CD9DAAFFF19}" type="datetimeFigureOut">
              <a:rPr lang="en-GB" smtClean="0"/>
              <a:t>30/10/2024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251036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4EF373-1EBE-4C48-AE82-3CD9DAAFFF19}" type="datetimeFigureOut">
              <a:rPr lang="en-GB" smtClean="0"/>
              <a:t>30/10/2024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656277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4EF373-1EBE-4C48-AE82-3CD9DAAFFF19}" type="datetimeFigureOut">
              <a:rPr lang="en-GB" smtClean="0"/>
              <a:t>30/10/2024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8F9BE4-9A57-4963-92CB-EFD2B814FE34}" type="slidenum">
              <a:rPr lang="en-GB" smtClean="0"/>
              <a:t>‹#›</a:t>
            </a:fld>
            <a:endParaRPr lang="en-GB"/>
          </a:p>
        </p:txBody>
      </p:sp>
    </p:spTree>
    <p:extLst>
      <p:ext uri="{BB962C8B-B14F-4D97-AF65-F5344CB8AC3E}">
        <p14:creationId xmlns:p14="http://schemas.microsoft.com/office/powerpoint/2010/main" val="1556058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4EF373-1EBE-4C48-AE82-3CD9DAAFFF19}" type="datetimeFigureOut">
              <a:rPr lang="en-GB" smtClean="0"/>
              <a:t>30/10/2024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8F9BE4-9A57-4963-92CB-EFD2B814FE34}" type="slidenum">
              <a:rPr lang="en-GB" smtClean="0"/>
              <a:t>‹#›</a:t>
            </a:fld>
            <a:endParaRPr lang="en-GB"/>
          </a:p>
        </p:txBody>
      </p:sp>
    </p:spTree>
    <p:extLst>
      <p:ext uri="{BB962C8B-B14F-4D97-AF65-F5344CB8AC3E}">
        <p14:creationId xmlns:p14="http://schemas.microsoft.com/office/powerpoint/2010/main" val="1860661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cid:image001.png@01D59E10.22AE6EE0"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cid:image001.png@01D59E10.22AE6EE0"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cid:image001.png@01D59E10.22AE6EE0"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1.jpeg"/><Relationship Id="rId7"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11" Type="http://schemas.microsoft.com/office/2007/relationships/diagramDrawing" Target="../diagrams/drawing1.xml"/><Relationship Id="rId5" Type="http://schemas.openxmlformats.org/officeDocument/2006/relationships/image" Target="../media/image3.png"/><Relationship Id="rId10" Type="http://schemas.openxmlformats.org/officeDocument/2006/relationships/diagramColors" Target="../diagrams/colors1.xml"/><Relationship Id="rId4" Type="http://schemas.openxmlformats.org/officeDocument/2006/relationships/image" Target="../media/image2.jpeg"/><Relationship Id="rId9"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8" Type="http://schemas.openxmlformats.org/officeDocument/2006/relationships/hyperlink" Target="https://www.youtube.com/watch?v=2ZZxtbTJmHQ" TargetMode="External"/><Relationship Id="rId3" Type="http://schemas.openxmlformats.org/officeDocument/2006/relationships/image" Target="../media/image1.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1.jpeg"/><Relationship Id="rId7" Type="http://schemas.openxmlformats.org/officeDocument/2006/relationships/diagramData" Target="../diagrams/data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11" Type="http://schemas.microsoft.com/office/2007/relationships/diagramDrawing" Target="../diagrams/drawing2.xml"/><Relationship Id="rId5" Type="http://schemas.openxmlformats.org/officeDocument/2006/relationships/image" Target="../media/image3.png"/><Relationship Id="rId10" Type="http://schemas.openxmlformats.org/officeDocument/2006/relationships/diagramColors" Target="../diagrams/colors2.xml"/><Relationship Id="rId4" Type="http://schemas.openxmlformats.org/officeDocument/2006/relationships/image" Target="../media/image2.jpeg"/><Relationship Id="rId9"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1.jpeg"/><Relationship Id="rId7" Type="http://schemas.openxmlformats.org/officeDocument/2006/relationships/diagramData" Target="../diagrams/data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11" Type="http://schemas.microsoft.com/office/2007/relationships/diagramDrawing" Target="../diagrams/drawing3.xml"/><Relationship Id="rId5" Type="http://schemas.openxmlformats.org/officeDocument/2006/relationships/image" Target="../media/image3.png"/><Relationship Id="rId10" Type="http://schemas.openxmlformats.org/officeDocument/2006/relationships/diagramColors" Target="../diagrams/colors3.xml"/><Relationship Id="rId4" Type="http://schemas.openxmlformats.org/officeDocument/2006/relationships/image" Target="../media/image2.jpeg"/><Relationship Id="rId9"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8" Type="http://schemas.openxmlformats.org/officeDocument/2006/relationships/hyperlink" Target="https://www.youtube.com/watch?v=hu0pgasAssg" TargetMode="External"/><Relationship Id="rId3" Type="http://schemas.openxmlformats.org/officeDocument/2006/relationships/image" Target="../media/image1.jpe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1.jpeg"/><Relationship Id="rId7" Type="http://schemas.openxmlformats.org/officeDocument/2006/relationships/diagramData" Target="../diagrams/data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11" Type="http://schemas.microsoft.com/office/2007/relationships/diagramDrawing" Target="../diagrams/drawing4.xml"/><Relationship Id="rId5" Type="http://schemas.openxmlformats.org/officeDocument/2006/relationships/image" Target="../media/image3.png"/><Relationship Id="rId10" Type="http://schemas.openxmlformats.org/officeDocument/2006/relationships/diagramColors" Target="../diagrams/colors4.xml"/><Relationship Id="rId4" Type="http://schemas.openxmlformats.org/officeDocument/2006/relationships/image" Target="../media/image2.jpeg"/><Relationship Id="rId9"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image" Target="../media/image1.jpeg"/><Relationship Id="rId7" Type="http://schemas.openxmlformats.org/officeDocument/2006/relationships/diagramData" Target="../diagrams/data5.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11" Type="http://schemas.microsoft.com/office/2007/relationships/diagramDrawing" Target="../diagrams/drawing5.xml"/><Relationship Id="rId5" Type="http://schemas.openxmlformats.org/officeDocument/2006/relationships/image" Target="../media/image3.png"/><Relationship Id="rId10" Type="http://schemas.openxmlformats.org/officeDocument/2006/relationships/diagramColors" Target="../diagrams/colors5.xml"/><Relationship Id="rId4" Type="http://schemas.openxmlformats.org/officeDocument/2006/relationships/image" Target="../media/image2.jpeg"/><Relationship Id="rId9"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8" Type="http://schemas.openxmlformats.org/officeDocument/2006/relationships/hyperlink" Target="https://www.blackmindsmatteruk.com/" TargetMode="External"/><Relationship Id="rId3" Type="http://schemas.openxmlformats.org/officeDocument/2006/relationships/image" Target="../media/image2.jpeg"/><Relationship Id="rId7" Type="http://schemas.openxmlformats.org/officeDocument/2006/relationships/hyperlink" Target="https://www.baatn.org.uk/"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www.adharproject.org/" TargetMode="External"/><Relationship Id="rId5" Type="http://schemas.openxmlformats.org/officeDocument/2006/relationships/image" Target="cid:image001.png@01D59E10.22AE6EE0" TargetMode="External"/><Relationship Id="rId4" Type="http://schemas.openxmlformats.org/officeDocument/2006/relationships/image" Target="../media/image3.png"/><Relationship Id="rId9" Type="http://schemas.openxmlformats.org/officeDocument/2006/relationships/hyperlink" Target="https://www.mind.org.uk/information-support/tips-for-everyday-living/racism-and-mental-health/useful-contacts"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rethink.org/advice-and-information/living-with-mental-illness/wellbeing-physical-health/black-asian-and-minority-ethnic-mental-health/" TargetMode="External"/><Relationship Id="rId3" Type="http://schemas.openxmlformats.org/officeDocument/2006/relationships/image" Target="../media/image1.jpeg"/><Relationship Id="rId7" Type="http://schemas.openxmlformats.org/officeDocument/2006/relationships/hyperlink" Target="https://www.nilaari.co.uk/"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hyperlink" Target="https://www.youngblackpsych.com/"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centreformentalhealth.org.uk/sites/default/files/2022-04/CentreforMH_inequalities_factsheet_YPfromracialisedcommunities_1.pdf" TargetMode="External"/><Relationship Id="rId3" Type="http://schemas.openxmlformats.org/officeDocument/2006/relationships/image" Target="../media/image2.jpeg"/><Relationship Id="rId7" Type="http://schemas.openxmlformats.org/officeDocument/2006/relationships/hyperlink" Target="https://www.birmingham.gov.uk/info/20057/about_birmingham/1294/population_and_census/5"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www.ethnicity-facts-figures.service.gov.uk/style-guide/writing-about-ethnicity" TargetMode="External"/><Relationship Id="rId11" Type="http://schemas.openxmlformats.org/officeDocument/2006/relationships/hyperlink" Target="https://www.themix.org.uk/mental-health/mental-health-treatments/black-peoples-experiences-of-mental-health-services-25781.html" TargetMode="External"/><Relationship Id="rId5" Type="http://schemas.openxmlformats.org/officeDocument/2006/relationships/image" Target="cid:image001.png@01D59E10.22AE6EE0" TargetMode="External"/><Relationship Id="rId10" Type="http://schemas.openxmlformats.org/officeDocument/2006/relationships/hyperlink" Target="https://mentalhealth-uk.org/black-asian-and-minority-ethnic-bame-mental-health/" TargetMode="External"/><Relationship Id="rId4" Type="http://schemas.openxmlformats.org/officeDocument/2006/relationships/image" Target="../media/image3.png"/><Relationship Id="rId9" Type="http://schemas.openxmlformats.org/officeDocument/2006/relationships/hyperlink" Target="https://irr.org.uk/research/statistics/health/"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cid:image001.png@01D59E10.22AE6EE0" TargetMode="Externa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jpeg"/><Relationship Id="rId7" Type="http://schemas.openxmlformats.org/officeDocument/2006/relationships/hyperlink" Target="https://survey.bwc.nhs.uk/"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cid:image001.png@01D59E10.22AE6EE0" TargetMode="Externa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107504" y="0"/>
            <a:ext cx="2740938"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ctrTitle"/>
          </p:nvPr>
        </p:nvSpPr>
        <p:spPr>
          <a:xfrm>
            <a:off x="0" y="1576350"/>
            <a:ext cx="9171058" cy="1470025"/>
          </a:xfrm>
        </p:spPr>
        <p:txBody>
          <a:bodyPr>
            <a:noAutofit/>
          </a:bodyPr>
          <a:lstStyle/>
          <a:p>
            <a:r>
              <a:rPr lang="en-GB" sz="4800" b="1" dirty="0"/>
              <a:t>Promoting Positive Mental Health in Children and Young People from Ethnic Minority Communities</a:t>
            </a:r>
          </a:p>
        </p:txBody>
      </p:sp>
      <p:sp>
        <p:nvSpPr>
          <p:cNvPr id="3" name="Subtitle 2"/>
          <p:cNvSpPr>
            <a:spLocks noGrp="1"/>
          </p:cNvSpPr>
          <p:nvPr>
            <p:ph type="subTitle" idx="1"/>
          </p:nvPr>
        </p:nvSpPr>
        <p:spPr>
          <a:xfrm>
            <a:off x="1371600" y="4391241"/>
            <a:ext cx="6400800" cy="1752600"/>
          </a:xfrm>
        </p:spPr>
        <p:txBody>
          <a:bodyPr/>
          <a:lstStyle/>
          <a:p>
            <a:r>
              <a:rPr lang="en-GB" dirty="0"/>
              <a:t>Staff Training</a:t>
            </a:r>
          </a:p>
        </p:txBody>
      </p:sp>
      <p:pic>
        <p:nvPicPr>
          <p:cNvPr id="6" name="Picture 5" descr="Text&#10;&#10;Description automatically generated">
            <a:extLst>
              <a:ext uri="{FF2B5EF4-FFF2-40B4-BE49-F238E27FC236}">
                <a16:creationId xmlns:a16="http://schemas.microsoft.com/office/drawing/2014/main" id="{3A76FEC1-AE58-FFB5-211D-96C5A658EA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0987" y="4077072"/>
            <a:ext cx="1579175" cy="1579175"/>
          </a:xfrm>
          <a:prstGeom prst="rect">
            <a:avLst/>
          </a:prstGeom>
        </p:spPr>
      </p:pic>
      <p:pic>
        <p:nvPicPr>
          <p:cNvPr id="4" name="Picture 3">
            <a:extLst>
              <a:ext uri="{FF2B5EF4-FFF2-40B4-BE49-F238E27FC236}">
                <a16:creationId xmlns:a16="http://schemas.microsoft.com/office/drawing/2014/main" id="{0C0CE04C-702F-8512-912B-96D2ECCB720C}"/>
              </a:ext>
            </a:extLst>
          </p:cNvPr>
          <p:cNvPicPr>
            <a:picLocks noChangeAspect="1"/>
          </p:cNvPicPr>
          <p:nvPr/>
        </p:nvPicPr>
        <p:blipFill rotWithShape="1">
          <a:blip r:embed="rId7"/>
          <a:srcRect b="8000"/>
          <a:stretch/>
        </p:blipFill>
        <p:spPr>
          <a:xfrm>
            <a:off x="6804248" y="3641462"/>
            <a:ext cx="2339752" cy="2324763"/>
          </a:xfrm>
          <a:prstGeom prst="rect">
            <a:avLst/>
          </a:prstGeom>
        </p:spPr>
      </p:pic>
    </p:spTree>
    <p:extLst>
      <p:ext uri="{BB962C8B-B14F-4D97-AF65-F5344CB8AC3E}">
        <p14:creationId xmlns:p14="http://schemas.microsoft.com/office/powerpoint/2010/main" val="1740918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10" name="Title 1"/>
          <p:cNvSpPr>
            <a:spLocks noGrp="1"/>
          </p:cNvSpPr>
          <p:nvPr>
            <p:ph type="title"/>
          </p:nvPr>
        </p:nvSpPr>
        <p:spPr>
          <a:xfrm>
            <a:off x="396678" y="557524"/>
            <a:ext cx="7620000" cy="1143000"/>
          </a:xfrm>
        </p:spPr>
        <p:txBody>
          <a:bodyPr>
            <a:noAutofit/>
          </a:bodyPr>
          <a:lstStyle/>
          <a:p>
            <a:r>
              <a:rPr lang="en-GB" sz="4000" b="1" dirty="0"/>
              <a:t>Who We Are!</a:t>
            </a:r>
          </a:p>
        </p:txBody>
      </p:sp>
      <p:sp>
        <p:nvSpPr>
          <p:cNvPr id="12" name="Content Placeholder 7"/>
          <p:cNvSpPr>
            <a:spLocks noGrp="1"/>
          </p:cNvSpPr>
          <p:nvPr>
            <p:ph sz="half" idx="1"/>
          </p:nvPr>
        </p:nvSpPr>
        <p:spPr>
          <a:xfrm>
            <a:off x="3851920" y="1412776"/>
            <a:ext cx="4968552" cy="4713704"/>
          </a:xfrm>
        </p:spPr>
        <p:txBody>
          <a:bodyPr>
            <a:normAutofit/>
          </a:bodyPr>
          <a:lstStyle/>
          <a:p>
            <a:pPr marL="0" indent="0">
              <a:buNone/>
            </a:pPr>
            <a:endParaRPr lang="en-GB" sz="2800" dirty="0"/>
          </a:p>
          <a:p>
            <a:pPr marL="0" indent="0">
              <a:buNone/>
            </a:pPr>
            <a:r>
              <a:rPr lang="en-GB" sz="2800" dirty="0"/>
              <a:t>     Mental Health Support Team </a:t>
            </a:r>
          </a:p>
        </p:txBody>
      </p:sp>
      <p:sp>
        <p:nvSpPr>
          <p:cNvPr id="13" name="Rectangle 12"/>
          <p:cNvSpPr/>
          <p:nvPr/>
        </p:nvSpPr>
        <p:spPr>
          <a:xfrm>
            <a:off x="4255370" y="2612284"/>
            <a:ext cx="4320480" cy="3046988"/>
          </a:xfrm>
          <a:prstGeom prst="rect">
            <a:avLst/>
          </a:prstGeom>
        </p:spPr>
        <p:txBody>
          <a:bodyPr wrap="square">
            <a:spAutoFit/>
          </a:bodyPr>
          <a:lstStyle/>
          <a:p>
            <a:r>
              <a:rPr lang="en-GB" sz="2400" dirty="0"/>
              <a:t>Our job is to support young people with anxiety, low mood, anger and general mental wellbeing. </a:t>
            </a:r>
          </a:p>
          <a:p>
            <a:r>
              <a:rPr lang="en-GB" sz="2400" dirty="0"/>
              <a:t>We support young people in school through 1-1 work, group work, workshops and assemblies.</a:t>
            </a:r>
          </a:p>
          <a:p>
            <a:endParaRPr lang="en-GB" sz="2400" dirty="0"/>
          </a:p>
        </p:txBody>
      </p:sp>
      <p:pic>
        <p:nvPicPr>
          <p:cNvPr id="14" name="Picture 13">
            <a:extLst>
              <a:ext uri="{FF2B5EF4-FFF2-40B4-BE49-F238E27FC236}">
                <a16:creationId xmlns:a16="http://schemas.microsoft.com/office/drawing/2014/main" id="{D5C8796B-ED6D-4153-97CF-298D13B170BD}"/>
              </a:ext>
            </a:extLst>
          </p:cNvPr>
          <p:cNvPicPr>
            <a:picLocks noChangeAspect="1"/>
          </p:cNvPicPr>
          <p:nvPr/>
        </p:nvPicPr>
        <p:blipFill>
          <a:blip r:embed="rId6"/>
          <a:stretch>
            <a:fillRect/>
          </a:stretch>
        </p:blipFill>
        <p:spPr>
          <a:xfrm>
            <a:off x="323528" y="2612284"/>
            <a:ext cx="3642300" cy="1995450"/>
          </a:xfrm>
          <a:prstGeom prst="rect">
            <a:avLst/>
          </a:prstGeom>
        </p:spPr>
      </p:pic>
    </p:spTree>
    <p:extLst>
      <p:ext uri="{BB962C8B-B14F-4D97-AF65-F5344CB8AC3E}">
        <p14:creationId xmlns:p14="http://schemas.microsoft.com/office/powerpoint/2010/main" val="20072482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6" name="Title 5"/>
          <p:cNvSpPr>
            <a:spLocks noGrp="1"/>
          </p:cNvSpPr>
          <p:nvPr>
            <p:ph type="title"/>
          </p:nvPr>
        </p:nvSpPr>
        <p:spPr/>
        <p:txBody>
          <a:bodyPr>
            <a:normAutofit/>
          </a:bodyPr>
          <a:lstStyle/>
          <a:p>
            <a:r>
              <a:rPr lang="en-GB" sz="4000" b="1" dirty="0"/>
              <a:t>Aim</a:t>
            </a:r>
          </a:p>
        </p:txBody>
      </p:sp>
      <p:sp>
        <p:nvSpPr>
          <p:cNvPr id="9" name="Content Placeholder 8"/>
          <p:cNvSpPr>
            <a:spLocks noGrp="1"/>
          </p:cNvSpPr>
          <p:nvPr>
            <p:ph idx="1"/>
          </p:nvPr>
        </p:nvSpPr>
        <p:spPr>
          <a:xfrm>
            <a:off x="55553" y="1354774"/>
            <a:ext cx="7180743" cy="4771390"/>
          </a:xfrm>
        </p:spPr>
        <p:txBody>
          <a:bodyPr>
            <a:normAutofit fontScale="92500" lnSpcReduction="20000"/>
          </a:bodyPr>
          <a:lstStyle/>
          <a:p>
            <a:pPr marL="0" indent="0">
              <a:buNone/>
            </a:pPr>
            <a:r>
              <a:rPr lang="en-GB" dirty="0"/>
              <a:t>The aim of this training session is to:</a:t>
            </a:r>
          </a:p>
          <a:p>
            <a:r>
              <a:rPr lang="en-GB" dirty="0"/>
              <a:t>Raise awareness of the inequalities in mental health that individuals from Ethnic Minorities experience.</a:t>
            </a:r>
          </a:p>
          <a:p>
            <a:r>
              <a:rPr lang="en-GB" dirty="0"/>
              <a:t>Develop a better understanding of additional barriers to accessing support with mental health that individuals from Ethic Minorities face.</a:t>
            </a:r>
          </a:p>
          <a:p>
            <a:r>
              <a:rPr lang="en-GB" dirty="0"/>
              <a:t>Empower staff to feel more confident in supporting children, young people and families.</a:t>
            </a:r>
          </a:p>
        </p:txBody>
      </p:sp>
      <p:pic>
        <p:nvPicPr>
          <p:cNvPr id="3" name="Picture 2">
            <a:extLst>
              <a:ext uri="{FF2B5EF4-FFF2-40B4-BE49-F238E27FC236}">
                <a16:creationId xmlns:a16="http://schemas.microsoft.com/office/drawing/2014/main" id="{A07D6A0C-6CA4-1AC0-57CC-439643179695}"/>
              </a:ext>
            </a:extLst>
          </p:cNvPr>
          <p:cNvPicPr>
            <a:picLocks noChangeAspect="1"/>
          </p:cNvPicPr>
          <p:nvPr/>
        </p:nvPicPr>
        <p:blipFill>
          <a:blip r:embed="rId6"/>
          <a:stretch>
            <a:fillRect/>
          </a:stretch>
        </p:blipFill>
        <p:spPr>
          <a:xfrm>
            <a:off x="7093824" y="3971602"/>
            <a:ext cx="1994623" cy="1994623"/>
          </a:xfrm>
          <a:prstGeom prst="rect">
            <a:avLst/>
          </a:prstGeom>
        </p:spPr>
      </p:pic>
    </p:spTree>
    <p:extLst>
      <p:ext uri="{BB962C8B-B14F-4D97-AF65-F5344CB8AC3E}">
        <p14:creationId xmlns:p14="http://schemas.microsoft.com/office/powerpoint/2010/main" val="3529284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a:ea typeface="+mn-ea"/>
                <a:cs typeface="+mn-cs"/>
              </a:rPr>
              <a:t> </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4" name="Rectangle 3"/>
          <p:cNvSpPr/>
          <p:nvPr/>
        </p:nvSpPr>
        <p:spPr>
          <a:xfrm>
            <a:off x="562442" y="737287"/>
            <a:ext cx="688987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dirty="0">
                <a:ln>
                  <a:noFill/>
                </a:ln>
                <a:solidFill>
                  <a:prstClr val="black"/>
                </a:solidFill>
                <a:effectLst/>
                <a:uLnTx/>
                <a:uFillTx/>
                <a:latin typeface="+mj-lt"/>
                <a:ea typeface="+mn-ea"/>
                <a:cs typeface="+mn-cs"/>
              </a:rPr>
              <a:t>Confidentiality Agreement</a:t>
            </a:r>
            <a:endParaRPr kumimoji="0" lang="en-GB" sz="1600" b="1" i="0" u="none" strike="noStrike" kern="0" cap="none" spc="0" normalizeH="0" baseline="0" noProof="0" dirty="0">
              <a:ln>
                <a:noFill/>
              </a:ln>
              <a:solidFill>
                <a:sysClr val="windowText" lastClr="000000"/>
              </a:solidFill>
              <a:effectLst/>
              <a:uLnTx/>
              <a:uFillTx/>
              <a:latin typeface="+mj-lt"/>
              <a:ea typeface="+mn-ea"/>
              <a:cs typeface="+mn-cs"/>
            </a:endParaRPr>
          </a:p>
        </p:txBody>
      </p:sp>
      <p:graphicFrame>
        <p:nvGraphicFramePr>
          <p:cNvPr id="9" name="Content Placeholder 1"/>
          <p:cNvGraphicFramePr>
            <a:graphicFrameLocks noGrp="1"/>
          </p:cNvGraphicFramePr>
          <p:nvPr>
            <p:ph idx="1"/>
            <p:extLst>
              <p:ext uri="{D42A27DB-BD31-4B8C-83A1-F6EECF244321}">
                <p14:modId xmlns:p14="http://schemas.microsoft.com/office/powerpoint/2010/main" val="147780205"/>
              </p:ext>
            </p:extLst>
          </p:nvPr>
        </p:nvGraphicFramePr>
        <p:xfrm>
          <a:off x="0" y="1588086"/>
          <a:ext cx="91440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25703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57200" y="389947"/>
            <a:ext cx="8229600" cy="1143000"/>
          </a:xfrm>
        </p:spPr>
        <p:txBody>
          <a:bodyPr>
            <a:normAutofit/>
          </a:bodyPr>
          <a:lstStyle/>
          <a:p>
            <a:r>
              <a:rPr lang="en-GB" sz="4000" b="1" dirty="0"/>
              <a:t>Terminology  </a:t>
            </a:r>
          </a:p>
        </p:txBody>
      </p:sp>
      <p:sp>
        <p:nvSpPr>
          <p:cNvPr id="10" name="Content Placeholder 9">
            <a:extLst>
              <a:ext uri="{FF2B5EF4-FFF2-40B4-BE49-F238E27FC236}">
                <a16:creationId xmlns:a16="http://schemas.microsoft.com/office/drawing/2014/main" id="{79F13178-08D3-9E71-FBD4-C8D3A7ED34BE}"/>
              </a:ext>
            </a:extLst>
          </p:cNvPr>
          <p:cNvSpPr>
            <a:spLocks noGrp="1"/>
          </p:cNvSpPr>
          <p:nvPr>
            <p:ph idx="1"/>
          </p:nvPr>
        </p:nvSpPr>
        <p:spPr>
          <a:xfrm>
            <a:off x="457200" y="1329750"/>
            <a:ext cx="8229600" cy="5138303"/>
          </a:xfrm>
        </p:spPr>
        <p:txBody>
          <a:bodyPr>
            <a:normAutofit fontScale="92500" lnSpcReduction="10000"/>
          </a:bodyPr>
          <a:lstStyle/>
          <a:p>
            <a:r>
              <a:rPr lang="en-GB" sz="2400" dirty="0"/>
              <a:t>The term BAME is no longer recommended as this unhelpfully groups many different people together and can mask dipartites between different ethnic groups (UK Commission on Race and Ethic Disparities, 2021). </a:t>
            </a:r>
          </a:p>
          <a:p>
            <a:endParaRPr lang="en-GB" sz="2400" dirty="0"/>
          </a:p>
          <a:p>
            <a:r>
              <a:rPr lang="en-GB" sz="2400" dirty="0"/>
              <a:t>Different people relate better to different terms therefore it is best to ask your pupils and students how they would like to be referred as. You may find it difficult or uncomfortable to have these conversations due to the fear of offending or upsetting people. However, it is crucial that we have an open discussion about this to help break down barriers.</a:t>
            </a:r>
          </a:p>
          <a:p>
            <a:pPr marL="0" indent="0">
              <a:buNone/>
            </a:pPr>
            <a:endParaRPr lang="en-GB" sz="2400" dirty="0"/>
          </a:p>
          <a:p>
            <a:r>
              <a:rPr lang="en-GB" sz="2400" dirty="0"/>
              <a:t>For purpose of this training the term Ethnic Minority Communities will be used, specifically focusing on those from Black, Asian and Mixed Ethnic backgrounds.</a:t>
            </a:r>
          </a:p>
        </p:txBody>
      </p:sp>
    </p:spTree>
    <p:extLst>
      <p:ext uri="{BB962C8B-B14F-4D97-AF65-F5344CB8AC3E}">
        <p14:creationId xmlns:p14="http://schemas.microsoft.com/office/powerpoint/2010/main" val="3145440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57200" y="331560"/>
            <a:ext cx="8229600" cy="1143000"/>
          </a:xfrm>
        </p:spPr>
        <p:txBody>
          <a:bodyPr>
            <a:normAutofit/>
          </a:bodyPr>
          <a:lstStyle/>
          <a:p>
            <a:r>
              <a:rPr lang="en-GB" sz="4000" b="1" dirty="0"/>
              <a:t>Initial Check-in Questions </a:t>
            </a:r>
          </a:p>
        </p:txBody>
      </p:sp>
      <p:sp>
        <p:nvSpPr>
          <p:cNvPr id="10" name="Content Placeholder 9">
            <a:extLst>
              <a:ext uri="{FF2B5EF4-FFF2-40B4-BE49-F238E27FC236}">
                <a16:creationId xmlns:a16="http://schemas.microsoft.com/office/drawing/2014/main" id="{79F13178-08D3-9E71-FBD4-C8D3A7ED34BE}"/>
              </a:ext>
            </a:extLst>
          </p:cNvPr>
          <p:cNvSpPr>
            <a:spLocks noGrp="1"/>
          </p:cNvSpPr>
          <p:nvPr>
            <p:ph idx="1"/>
          </p:nvPr>
        </p:nvSpPr>
        <p:spPr>
          <a:xfrm>
            <a:off x="457200" y="1600200"/>
            <a:ext cx="8229600" cy="5117468"/>
          </a:xfr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How much do you know or understand about mental health in Ethnic </a:t>
            </a:r>
            <a:r>
              <a:rPr lang="en-GB" sz="2400" dirty="0">
                <a:solidFill>
                  <a:prstClr val="black"/>
                </a:solidFill>
                <a:latin typeface="Calibri"/>
              </a:rPr>
              <a:t>Minority</a:t>
            </a:r>
            <a:r>
              <a:rPr kumimoji="0" lang="en-GB" sz="2400" b="0" i="0" u="none" strike="noStrike" kern="1200" cap="none" spc="0" normalizeH="0" baseline="0" noProof="0" dirty="0">
                <a:ln>
                  <a:noFill/>
                </a:ln>
                <a:solidFill>
                  <a:prstClr val="black"/>
                </a:solidFill>
                <a:effectLst/>
                <a:uLnTx/>
                <a:uFillTx/>
                <a:latin typeface="Calibri"/>
                <a:ea typeface="+mn-ea"/>
                <a:cs typeface="+mn-cs"/>
              </a:rPr>
              <a:t> Communities?</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How confident and comfortable do you feel about talking to children, young people and their families from Ethnic Minority Communities about their mental health?</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What barriers are faced when speaking about mental health in Ethnic Minority Communities in your school?</a:t>
            </a:r>
          </a:p>
          <a:p>
            <a:pPr marL="0" marR="0" lvl="0" indent="0" algn="l" defTabSz="914400" rtl="0" eaLnBrk="1" fontAlgn="auto" latinLnBrk="0" hangingPunct="1">
              <a:lnSpc>
                <a:spcPct val="100000"/>
              </a:lnSpc>
              <a:spcBef>
                <a:spcPct val="20000"/>
              </a:spcBef>
              <a:spcAft>
                <a:spcPts val="0"/>
              </a:spcAft>
              <a:buClrTx/>
              <a:buSzTx/>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What is something you would like to get out of the training?</a:t>
            </a:r>
          </a:p>
        </p:txBody>
      </p:sp>
    </p:spTree>
    <p:extLst>
      <p:ext uri="{BB962C8B-B14F-4D97-AF65-F5344CB8AC3E}">
        <p14:creationId xmlns:p14="http://schemas.microsoft.com/office/powerpoint/2010/main" val="3870686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66200" y="508635"/>
            <a:ext cx="8229600" cy="1143000"/>
          </a:xfrm>
        </p:spPr>
        <p:txBody>
          <a:bodyPr>
            <a:normAutofit/>
          </a:bodyPr>
          <a:lstStyle/>
          <a:p>
            <a:r>
              <a:rPr lang="en-GB" sz="4000" b="1" dirty="0"/>
              <a:t>Why Are We Talking About This?</a:t>
            </a:r>
          </a:p>
        </p:txBody>
      </p:sp>
      <p:pic>
        <p:nvPicPr>
          <p:cNvPr id="4" name="Content Placeholder 3">
            <a:extLst>
              <a:ext uri="{FF2B5EF4-FFF2-40B4-BE49-F238E27FC236}">
                <a16:creationId xmlns:a16="http://schemas.microsoft.com/office/drawing/2014/main" id="{A7C4DF7B-383B-A67C-5C72-1592EAB95798}"/>
              </a:ext>
            </a:extLst>
          </p:cNvPr>
          <p:cNvPicPr>
            <a:picLocks noGrp="1" noChangeAspect="1"/>
          </p:cNvPicPr>
          <p:nvPr>
            <p:ph idx="1"/>
          </p:nvPr>
        </p:nvPicPr>
        <p:blipFill rotWithShape="1">
          <a:blip r:embed="rId7"/>
          <a:srcRect l="5253" t="19724" r="39261" b="23000"/>
          <a:stretch/>
        </p:blipFill>
        <p:spPr>
          <a:xfrm>
            <a:off x="1679514" y="1670579"/>
            <a:ext cx="5824417" cy="3381921"/>
          </a:xfrm>
        </p:spPr>
      </p:pic>
      <p:sp>
        <p:nvSpPr>
          <p:cNvPr id="9" name="TextBox 8">
            <a:extLst>
              <a:ext uri="{FF2B5EF4-FFF2-40B4-BE49-F238E27FC236}">
                <a16:creationId xmlns:a16="http://schemas.microsoft.com/office/drawing/2014/main" id="{9CB94FF1-6CFA-4CCC-4B7D-F2787A045229}"/>
              </a:ext>
            </a:extLst>
          </p:cNvPr>
          <p:cNvSpPr txBox="1"/>
          <p:nvPr/>
        </p:nvSpPr>
        <p:spPr>
          <a:xfrm>
            <a:off x="837277" y="5122355"/>
            <a:ext cx="7887776" cy="480131"/>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hlinkClick r:id="rId8"/>
              </a:rPr>
              <a:t>https://www.youtube.com/watch?v=2ZZxtbTJmHQ</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6531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66200" y="207193"/>
            <a:ext cx="8229600" cy="1415986"/>
          </a:xfrm>
        </p:spPr>
        <p:txBody>
          <a:bodyPr>
            <a:normAutofit/>
          </a:bodyPr>
          <a:lstStyle/>
          <a:p>
            <a:r>
              <a:rPr lang="en-GB" sz="4000" b="1" dirty="0"/>
              <a:t>Birmingham’s Population*</a:t>
            </a:r>
            <a:endParaRPr lang="en-GB" sz="4800" b="1" dirty="0"/>
          </a:p>
        </p:txBody>
      </p:sp>
      <p:graphicFrame>
        <p:nvGraphicFramePr>
          <p:cNvPr id="3" name="Table 4">
            <a:extLst>
              <a:ext uri="{FF2B5EF4-FFF2-40B4-BE49-F238E27FC236}">
                <a16:creationId xmlns:a16="http://schemas.microsoft.com/office/drawing/2014/main" id="{765C3145-5D37-4D96-05AF-B68288DA8EF5}"/>
              </a:ext>
            </a:extLst>
          </p:cNvPr>
          <p:cNvGraphicFramePr>
            <a:graphicFrameLocks noGrp="1"/>
          </p:cNvGraphicFramePr>
          <p:nvPr>
            <p:ph idx="1"/>
            <p:extLst>
              <p:ext uri="{D42A27DB-BD31-4B8C-83A1-F6EECF244321}">
                <p14:modId xmlns:p14="http://schemas.microsoft.com/office/powerpoint/2010/main" val="1093927672"/>
              </p:ext>
            </p:extLst>
          </p:nvPr>
        </p:nvGraphicFramePr>
        <p:xfrm>
          <a:off x="132863" y="1356994"/>
          <a:ext cx="8896274" cy="4408629"/>
        </p:xfrm>
        <a:graphic>
          <a:graphicData uri="http://schemas.openxmlformats.org/drawingml/2006/table">
            <a:tbl>
              <a:tblPr firstRow="1" bandRow="1">
                <a:tableStyleId>{5C22544A-7EE6-4342-B048-85BDC9FD1C3A}</a:tableStyleId>
              </a:tblPr>
              <a:tblGrid>
                <a:gridCol w="4448137">
                  <a:extLst>
                    <a:ext uri="{9D8B030D-6E8A-4147-A177-3AD203B41FA5}">
                      <a16:colId xmlns:a16="http://schemas.microsoft.com/office/drawing/2014/main" val="3982875625"/>
                    </a:ext>
                  </a:extLst>
                </a:gridCol>
                <a:gridCol w="4448137">
                  <a:extLst>
                    <a:ext uri="{9D8B030D-6E8A-4147-A177-3AD203B41FA5}">
                      <a16:colId xmlns:a16="http://schemas.microsoft.com/office/drawing/2014/main" val="1461199663"/>
                    </a:ext>
                  </a:extLst>
                </a:gridCol>
              </a:tblGrid>
              <a:tr h="406471">
                <a:tc>
                  <a:txBody>
                    <a:bodyPr/>
                    <a:lstStyle/>
                    <a:p>
                      <a:pPr algn="ctr"/>
                      <a:r>
                        <a:rPr lang="en-GB" sz="2400" dirty="0"/>
                        <a:t>Ethnic Group</a:t>
                      </a:r>
                    </a:p>
                  </a:txBody>
                  <a:tcPr marL="68580" marR="68580" marT="34290" marB="34290"/>
                </a:tc>
                <a:tc>
                  <a:txBody>
                    <a:bodyPr/>
                    <a:lstStyle/>
                    <a:p>
                      <a:pPr algn="ctr"/>
                      <a:r>
                        <a:rPr lang="en-GB" sz="2400" dirty="0"/>
                        <a:t>Percentage </a:t>
                      </a:r>
                    </a:p>
                  </a:txBody>
                  <a:tcPr marL="68580" marR="68580" marT="34290" marB="34290"/>
                </a:tc>
                <a:extLst>
                  <a:ext uri="{0D108BD9-81ED-4DB2-BD59-A6C34878D82A}">
                    <a16:rowId xmlns:a16="http://schemas.microsoft.com/office/drawing/2014/main" val="4102606289"/>
                  </a:ext>
                </a:extLst>
              </a:tr>
              <a:tr h="656606">
                <a:tc>
                  <a:txBody>
                    <a:bodyPr/>
                    <a:lstStyle/>
                    <a:p>
                      <a:pPr algn="ctr"/>
                      <a:r>
                        <a:rPr lang="en-GB" sz="2000" dirty="0"/>
                        <a:t>White </a:t>
                      </a:r>
                    </a:p>
                    <a:p>
                      <a:pPr algn="ctr"/>
                      <a:r>
                        <a:rPr lang="en-GB" sz="2000" dirty="0"/>
                        <a:t>(British, Irish, Traveller or Other)</a:t>
                      </a:r>
                    </a:p>
                  </a:txBody>
                  <a:tcPr marL="68580" marR="68580" marT="34290" marB="34290"/>
                </a:tc>
                <a:tc>
                  <a:txBody>
                    <a:bodyPr/>
                    <a:lstStyle/>
                    <a:p>
                      <a:pPr algn="ctr"/>
                      <a:r>
                        <a:rPr lang="en-GB" sz="2000" dirty="0"/>
                        <a:t>48.7%</a:t>
                      </a:r>
                    </a:p>
                  </a:txBody>
                  <a:tcPr marL="68580" marR="68580" marT="34290" marB="34290"/>
                </a:tc>
                <a:extLst>
                  <a:ext uri="{0D108BD9-81ED-4DB2-BD59-A6C34878D82A}">
                    <a16:rowId xmlns:a16="http://schemas.microsoft.com/office/drawing/2014/main" val="1519383206"/>
                  </a:ext>
                </a:extLst>
              </a:tr>
              <a:tr h="956769">
                <a:tc>
                  <a:txBody>
                    <a:bodyPr/>
                    <a:lstStyle/>
                    <a:p>
                      <a:pPr algn="ctr"/>
                      <a:r>
                        <a:rPr lang="en-GB" sz="2000" dirty="0"/>
                        <a:t>Asian</a:t>
                      </a:r>
                    </a:p>
                    <a:p>
                      <a:pPr algn="ctr"/>
                      <a:r>
                        <a:rPr lang="en-GB" sz="2000" dirty="0"/>
                        <a:t>(Indian, Pakistani, Bangladeshi, Chinese, British or Other)</a:t>
                      </a:r>
                    </a:p>
                  </a:txBody>
                  <a:tcPr marL="68580" marR="68580" marT="34290" marB="34290"/>
                </a:tc>
                <a:tc>
                  <a:txBody>
                    <a:bodyPr/>
                    <a:lstStyle/>
                    <a:p>
                      <a:pPr algn="ctr"/>
                      <a:r>
                        <a:rPr lang="en-GB" sz="2000" dirty="0"/>
                        <a:t>31.0%</a:t>
                      </a:r>
                    </a:p>
                  </a:txBody>
                  <a:tcPr marL="68580" marR="68580" marT="34290" marB="34290"/>
                </a:tc>
                <a:extLst>
                  <a:ext uri="{0D108BD9-81ED-4DB2-BD59-A6C34878D82A}">
                    <a16:rowId xmlns:a16="http://schemas.microsoft.com/office/drawing/2014/main" val="3782629071"/>
                  </a:ext>
                </a:extLst>
              </a:tr>
              <a:tr h="956769">
                <a:tc>
                  <a:txBody>
                    <a:bodyPr/>
                    <a:lstStyle/>
                    <a:p>
                      <a:pPr algn="ctr"/>
                      <a:r>
                        <a:rPr lang="en-GB" sz="2000" dirty="0"/>
                        <a:t>Black</a:t>
                      </a:r>
                    </a:p>
                    <a:p>
                      <a:pPr algn="ctr"/>
                      <a:r>
                        <a:rPr lang="en-GB" sz="2000" dirty="0"/>
                        <a:t>(African, Caribbean, British or Other)</a:t>
                      </a:r>
                    </a:p>
                  </a:txBody>
                  <a:tcPr marL="68580" marR="68580" marT="34290" marB="34290"/>
                </a:tc>
                <a:tc>
                  <a:txBody>
                    <a:bodyPr/>
                    <a:lstStyle/>
                    <a:p>
                      <a:pPr algn="ctr"/>
                      <a:r>
                        <a:rPr lang="en-GB" sz="2000" dirty="0"/>
                        <a:t>10.9%</a:t>
                      </a:r>
                    </a:p>
                  </a:txBody>
                  <a:tcPr marL="68580" marR="68580" marT="34290" marB="34290"/>
                </a:tc>
                <a:extLst>
                  <a:ext uri="{0D108BD9-81ED-4DB2-BD59-A6C34878D82A}">
                    <a16:rowId xmlns:a16="http://schemas.microsoft.com/office/drawing/2014/main" val="2151313906"/>
                  </a:ext>
                </a:extLst>
              </a:tr>
              <a:tr h="6566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t>Mixed or Multiple Ethnic Groups</a:t>
                      </a:r>
                    </a:p>
                    <a:p>
                      <a:pPr algn="ctr"/>
                      <a:endParaRPr lang="en-GB" sz="2000" dirty="0"/>
                    </a:p>
                  </a:txBody>
                  <a:tcPr marL="68580" marR="68580" marT="34290" marB="34290"/>
                </a:tc>
                <a:tc>
                  <a:txBody>
                    <a:bodyPr/>
                    <a:lstStyle/>
                    <a:p>
                      <a:pPr algn="ctr"/>
                      <a:r>
                        <a:rPr lang="en-GB" sz="2000" dirty="0"/>
                        <a:t>4.8%</a:t>
                      </a:r>
                    </a:p>
                  </a:txBody>
                  <a:tcPr marL="68580" marR="68580" marT="34290" marB="34290"/>
                </a:tc>
                <a:extLst>
                  <a:ext uri="{0D108BD9-81ED-4DB2-BD59-A6C34878D82A}">
                    <a16:rowId xmlns:a16="http://schemas.microsoft.com/office/drawing/2014/main" val="2005891610"/>
                  </a:ext>
                </a:extLst>
              </a:tr>
              <a:tr h="6566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t>Any other ethnic group</a:t>
                      </a:r>
                    </a:p>
                    <a:p>
                      <a:pPr algn="ctr"/>
                      <a:endParaRPr lang="en-GB" sz="2000" dirty="0"/>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t>4.6%</a:t>
                      </a:r>
                    </a:p>
                    <a:p>
                      <a:pPr algn="ctr"/>
                      <a:endParaRPr lang="en-GB" sz="2000" dirty="0"/>
                    </a:p>
                  </a:txBody>
                  <a:tcPr marL="68580" marR="68580" marT="34290" marB="34290"/>
                </a:tc>
                <a:extLst>
                  <a:ext uri="{0D108BD9-81ED-4DB2-BD59-A6C34878D82A}">
                    <a16:rowId xmlns:a16="http://schemas.microsoft.com/office/drawing/2014/main" val="1745879771"/>
                  </a:ext>
                </a:extLst>
              </a:tr>
            </a:tbl>
          </a:graphicData>
        </a:graphic>
      </p:graphicFrame>
      <p:sp>
        <p:nvSpPr>
          <p:cNvPr id="4" name="TextBox 3">
            <a:extLst>
              <a:ext uri="{FF2B5EF4-FFF2-40B4-BE49-F238E27FC236}">
                <a16:creationId xmlns:a16="http://schemas.microsoft.com/office/drawing/2014/main" id="{C2E066E3-A401-B2FD-A9A7-BBBAC91BAB7D}"/>
              </a:ext>
            </a:extLst>
          </p:cNvPr>
          <p:cNvSpPr txBox="1"/>
          <p:nvPr/>
        </p:nvSpPr>
        <p:spPr>
          <a:xfrm>
            <a:off x="2782529" y="5781383"/>
            <a:ext cx="3862668" cy="400110"/>
          </a:xfrm>
          <a:prstGeom prst="rect">
            <a:avLst/>
          </a:prstGeom>
          <a:noFill/>
        </p:spPr>
        <p:txBody>
          <a:bodyPr wrap="square" rtlCol="0">
            <a:spAutoFit/>
          </a:bodyPr>
          <a:lstStyle/>
          <a:p>
            <a:r>
              <a:rPr lang="en-GB" sz="2000" i="1" dirty="0"/>
              <a:t>*Figures from 2021 Census </a:t>
            </a:r>
          </a:p>
        </p:txBody>
      </p:sp>
    </p:spTree>
    <p:extLst>
      <p:ext uri="{BB962C8B-B14F-4D97-AF65-F5344CB8AC3E}">
        <p14:creationId xmlns:p14="http://schemas.microsoft.com/office/powerpoint/2010/main" val="41556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p:txBody>
          <a:bodyPr>
            <a:normAutofit/>
          </a:bodyPr>
          <a:lstStyle/>
          <a:p>
            <a:r>
              <a:rPr lang="en-GB" sz="4000" b="1" dirty="0"/>
              <a:t>Important Statistics  </a:t>
            </a:r>
          </a:p>
        </p:txBody>
      </p:sp>
      <p:graphicFrame>
        <p:nvGraphicFramePr>
          <p:cNvPr id="17" name="Content Placeholder 9">
            <a:extLst>
              <a:ext uri="{FF2B5EF4-FFF2-40B4-BE49-F238E27FC236}">
                <a16:creationId xmlns:a16="http://schemas.microsoft.com/office/drawing/2014/main" id="{1F49414C-D26E-C66A-5AF6-676455865038}"/>
              </a:ext>
            </a:extLst>
          </p:cNvPr>
          <p:cNvGraphicFramePr>
            <a:graphicFrameLocks noGrp="1"/>
          </p:cNvGraphicFramePr>
          <p:nvPr>
            <p:ph idx="1"/>
            <p:extLst>
              <p:ext uri="{D42A27DB-BD31-4B8C-83A1-F6EECF244321}">
                <p14:modId xmlns:p14="http://schemas.microsoft.com/office/powerpoint/2010/main" val="3903351410"/>
              </p:ext>
            </p:extLst>
          </p:nvPr>
        </p:nvGraphicFramePr>
        <p:xfrm>
          <a:off x="457200" y="1176223"/>
          <a:ext cx="8229600" cy="503141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0147980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p:txBody>
          <a:bodyPr>
            <a:normAutofit/>
          </a:bodyPr>
          <a:lstStyle/>
          <a:p>
            <a:r>
              <a:rPr lang="en-GB" sz="4000" b="1" dirty="0"/>
              <a:t>Yet…</a:t>
            </a:r>
          </a:p>
        </p:txBody>
      </p:sp>
      <p:graphicFrame>
        <p:nvGraphicFramePr>
          <p:cNvPr id="13" name="Content Placeholder 9">
            <a:extLst>
              <a:ext uri="{FF2B5EF4-FFF2-40B4-BE49-F238E27FC236}">
                <a16:creationId xmlns:a16="http://schemas.microsoft.com/office/drawing/2014/main" id="{4ECF9DAF-F5C9-4A2E-A26D-7557B6453398}"/>
              </a:ext>
            </a:extLst>
          </p:cNvPr>
          <p:cNvGraphicFramePr>
            <a:graphicFrameLocks noGrp="1"/>
          </p:cNvGraphicFramePr>
          <p:nvPr>
            <p:ph idx="1"/>
            <p:extLst>
              <p:ext uri="{D42A27DB-BD31-4B8C-83A1-F6EECF244321}">
                <p14:modId xmlns:p14="http://schemas.microsoft.com/office/powerpoint/2010/main" val="1297225712"/>
              </p:ext>
            </p:extLst>
          </p:nvPr>
        </p:nvGraphicFramePr>
        <p:xfrm>
          <a:off x="457200" y="1214441"/>
          <a:ext cx="8229600" cy="503141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211219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a:ea typeface="+mn-ea"/>
                <a:cs typeface="+mn-cs"/>
              </a:rPr>
              <a:t> </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17132" y="508635"/>
            <a:ext cx="8229600" cy="1143000"/>
          </a:xfrm>
        </p:spPr>
        <p:txBody>
          <a:bodyPr>
            <a:noAutofit/>
          </a:bodyPr>
          <a:lstStyle/>
          <a:p>
            <a:r>
              <a:rPr kumimoji="0" lang="en-GB" sz="4000" b="1" i="0" u="none" strike="noStrike" kern="1200" cap="none" spc="0" normalizeH="0" baseline="0" noProof="0" dirty="0">
                <a:ln>
                  <a:noFill/>
                </a:ln>
                <a:solidFill>
                  <a:prstClr val="black"/>
                </a:solidFill>
                <a:effectLst/>
                <a:uLnTx/>
                <a:uFillTx/>
                <a:ea typeface="+mj-ea"/>
                <a:cs typeface="+mj-cs"/>
              </a:rPr>
              <a:t>Common Barriers Experienced</a:t>
            </a:r>
            <a:endParaRPr lang="en-GB" sz="4000" b="1" dirty="0"/>
          </a:p>
        </p:txBody>
      </p:sp>
      <p:pic>
        <p:nvPicPr>
          <p:cNvPr id="4" name="Content Placeholder 3">
            <a:extLst>
              <a:ext uri="{FF2B5EF4-FFF2-40B4-BE49-F238E27FC236}">
                <a16:creationId xmlns:a16="http://schemas.microsoft.com/office/drawing/2014/main" id="{46FE58C0-6C55-9C47-C7AF-6BA5C302E40C}"/>
              </a:ext>
            </a:extLst>
          </p:cNvPr>
          <p:cNvPicPr>
            <a:picLocks noGrp="1" noChangeAspect="1"/>
          </p:cNvPicPr>
          <p:nvPr>
            <p:ph idx="1"/>
          </p:nvPr>
        </p:nvPicPr>
        <p:blipFill rotWithShape="1">
          <a:blip r:embed="rId7"/>
          <a:srcRect l="5778" t="20566" r="38670" b="25570"/>
          <a:stretch/>
        </p:blipFill>
        <p:spPr>
          <a:xfrm>
            <a:off x="1957407" y="1651635"/>
            <a:ext cx="5149049" cy="2808363"/>
          </a:xfrm>
        </p:spPr>
      </p:pic>
      <p:sp>
        <p:nvSpPr>
          <p:cNvPr id="9" name="TextBox 8">
            <a:extLst>
              <a:ext uri="{FF2B5EF4-FFF2-40B4-BE49-F238E27FC236}">
                <a16:creationId xmlns:a16="http://schemas.microsoft.com/office/drawing/2014/main" id="{9A9D5011-ED7C-E63F-4ED7-EE7B764A7DCB}"/>
              </a:ext>
            </a:extLst>
          </p:cNvPr>
          <p:cNvSpPr txBox="1"/>
          <p:nvPr/>
        </p:nvSpPr>
        <p:spPr>
          <a:xfrm>
            <a:off x="1311293" y="5082501"/>
            <a:ext cx="6441276" cy="461665"/>
          </a:xfrm>
          <a:prstGeom prst="rect">
            <a:avLst/>
          </a:prstGeom>
          <a:noFill/>
        </p:spPr>
        <p:txBody>
          <a:bodyPr wrap="square">
            <a:spAutoFit/>
          </a:bodyPr>
          <a:lstStyle/>
          <a:p>
            <a:r>
              <a:rPr lang="en-GB" sz="2400" dirty="0">
                <a:hlinkClick r:id="rId8"/>
              </a:rPr>
              <a:t>https://www.youtube.com/watch?v=hu0pgasAssg</a:t>
            </a:r>
            <a:r>
              <a:rPr lang="en-GB" sz="2400" dirty="0"/>
              <a:t> </a:t>
            </a:r>
          </a:p>
        </p:txBody>
      </p:sp>
    </p:spTree>
    <p:extLst>
      <p:ext uri="{BB962C8B-B14F-4D97-AF65-F5344CB8AC3E}">
        <p14:creationId xmlns:p14="http://schemas.microsoft.com/office/powerpoint/2010/main" val="3034052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17132" y="508635"/>
            <a:ext cx="8229600" cy="1143000"/>
          </a:xfrm>
        </p:spPr>
        <p:txBody>
          <a:bodyPr>
            <a:noAutofit/>
          </a:bodyPr>
          <a:lstStyle/>
          <a:p>
            <a:r>
              <a:rPr kumimoji="0" lang="en-GB" sz="4000" b="1" i="0" u="none" strike="noStrike" kern="1200" cap="none" spc="0" normalizeH="0" baseline="0" noProof="0" dirty="0">
                <a:ln>
                  <a:noFill/>
                </a:ln>
                <a:solidFill>
                  <a:prstClr val="black"/>
                </a:solidFill>
                <a:effectLst/>
                <a:uLnTx/>
                <a:uFillTx/>
                <a:ea typeface="+mj-ea"/>
                <a:cs typeface="+mj-cs"/>
              </a:rPr>
              <a:t>Common Barriers Experienced Continued</a:t>
            </a:r>
            <a:endParaRPr lang="en-GB" sz="4000" b="1" dirty="0"/>
          </a:p>
        </p:txBody>
      </p:sp>
      <p:graphicFrame>
        <p:nvGraphicFramePr>
          <p:cNvPr id="3" name="Content Placeholder 2">
            <a:extLst>
              <a:ext uri="{FF2B5EF4-FFF2-40B4-BE49-F238E27FC236}">
                <a16:creationId xmlns:a16="http://schemas.microsoft.com/office/drawing/2014/main" id="{E97986A8-E862-E089-3F3A-EEDD04A079C5}"/>
              </a:ext>
            </a:extLst>
          </p:cNvPr>
          <p:cNvGraphicFramePr>
            <a:graphicFrameLocks noGrp="1"/>
          </p:cNvGraphicFramePr>
          <p:nvPr>
            <p:ph idx="1"/>
            <p:extLst>
              <p:ext uri="{D42A27DB-BD31-4B8C-83A1-F6EECF244321}">
                <p14:modId xmlns:p14="http://schemas.microsoft.com/office/powerpoint/2010/main" val="1879769448"/>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96151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95453" y="455747"/>
            <a:ext cx="8229600" cy="1143000"/>
          </a:xfrm>
        </p:spPr>
        <p:txBody>
          <a:bodyPr>
            <a:normAutofit/>
          </a:bodyPr>
          <a:lstStyle/>
          <a:p>
            <a:r>
              <a:rPr lang="en-GB" sz="4000" b="1" dirty="0"/>
              <a:t>Starting The Conversation </a:t>
            </a:r>
          </a:p>
        </p:txBody>
      </p:sp>
      <p:sp>
        <p:nvSpPr>
          <p:cNvPr id="10" name="Content Placeholder 9">
            <a:extLst>
              <a:ext uri="{FF2B5EF4-FFF2-40B4-BE49-F238E27FC236}">
                <a16:creationId xmlns:a16="http://schemas.microsoft.com/office/drawing/2014/main" id="{79F13178-08D3-9E71-FBD4-C8D3A7ED34BE}"/>
              </a:ext>
            </a:extLst>
          </p:cNvPr>
          <p:cNvSpPr>
            <a:spLocks noGrp="1"/>
          </p:cNvSpPr>
          <p:nvPr>
            <p:ph idx="1"/>
          </p:nvPr>
        </p:nvSpPr>
        <p:spPr>
          <a:xfrm>
            <a:off x="457200" y="1677033"/>
            <a:ext cx="8229600" cy="4525963"/>
          </a:xfrm>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Be open minded and consider the implications of Spirituality and Cultural Beliefs.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Listen to the experiences members of Ethnic Minority Communities are sharing rather than telling them what you think their experience is.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Rather than trying to relate, focus of being a safe space for them to offload and share how they are feeling. </a:t>
            </a:r>
          </a:p>
          <a:p>
            <a:pPr marL="0" indent="0">
              <a:buNone/>
            </a:pPr>
            <a:endParaRPr lang="en-GB" dirty="0"/>
          </a:p>
        </p:txBody>
      </p:sp>
    </p:spTree>
    <p:extLst>
      <p:ext uri="{BB962C8B-B14F-4D97-AF65-F5344CB8AC3E}">
        <p14:creationId xmlns:p14="http://schemas.microsoft.com/office/powerpoint/2010/main" val="446367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p:txBody>
          <a:bodyPr>
            <a:normAutofit/>
          </a:bodyPr>
          <a:lstStyle/>
          <a:p>
            <a:r>
              <a:rPr lang="en-GB" sz="4000" b="1" dirty="0"/>
              <a:t>Activity</a:t>
            </a:r>
          </a:p>
        </p:txBody>
      </p:sp>
      <p:sp>
        <p:nvSpPr>
          <p:cNvPr id="10" name="Content Placeholder 9">
            <a:extLst>
              <a:ext uri="{FF2B5EF4-FFF2-40B4-BE49-F238E27FC236}">
                <a16:creationId xmlns:a16="http://schemas.microsoft.com/office/drawing/2014/main" id="{79F13178-08D3-9E71-FBD4-C8D3A7ED34BE}"/>
              </a:ext>
            </a:extLst>
          </p:cNvPr>
          <p:cNvSpPr>
            <a:spLocks noGrp="1"/>
          </p:cNvSpPr>
          <p:nvPr>
            <p:ph sz="half" idx="1"/>
          </p:nvPr>
        </p:nvSpPr>
        <p:spPr/>
        <p:txBody>
          <a:bodyPr>
            <a:normAutofit fontScale="92500"/>
          </a:bodyPr>
          <a:lstStyle/>
          <a:p>
            <a:pPr marL="0" indent="0">
              <a:buNone/>
            </a:pPr>
            <a:r>
              <a:rPr lang="en-GB" dirty="0"/>
              <a:t>Think about questions you could ask your students and parents to get a better understanding of how the following area’s impact their mental health:</a:t>
            </a:r>
          </a:p>
          <a:p>
            <a:r>
              <a:rPr lang="en-GB" dirty="0"/>
              <a:t>Cultural Beliefs</a:t>
            </a:r>
          </a:p>
          <a:p>
            <a:r>
              <a:rPr lang="en-GB" dirty="0"/>
              <a:t>Spirituality</a:t>
            </a:r>
          </a:p>
          <a:p>
            <a:r>
              <a:rPr lang="en-GB" dirty="0"/>
              <a:t>Promoting Positive Mental Health</a:t>
            </a:r>
          </a:p>
          <a:p>
            <a:endParaRPr lang="en-GB" dirty="0"/>
          </a:p>
        </p:txBody>
      </p:sp>
      <p:pic>
        <p:nvPicPr>
          <p:cNvPr id="4" name="Content Placeholder 3">
            <a:extLst>
              <a:ext uri="{FF2B5EF4-FFF2-40B4-BE49-F238E27FC236}">
                <a16:creationId xmlns:a16="http://schemas.microsoft.com/office/drawing/2014/main" id="{5FB503F9-D02A-3316-27D7-9626271F2538}"/>
              </a:ext>
            </a:extLst>
          </p:cNvPr>
          <p:cNvPicPr>
            <a:picLocks noGrp="1" noChangeAspect="1"/>
          </p:cNvPicPr>
          <p:nvPr>
            <p:ph sz="half" idx="2"/>
          </p:nvPr>
        </p:nvPicPr>
        <p:blipFill>
          <a:blip r:embed="rId7"/>
          <a:stretch>
            <a:fillRect/>
          </a:stretch>
        </p:blipFill>
        <p:spPr>
          <a:xfrm>
            <a:off x="4981291" y="1417638"/>
            <a:ext cx="3312818" cy="4525963"/>
          </a:xfrm>
          <a:prstGeom prst="rect">
            <a:avLst/>
          </a:prstGeom>
        </p:spPr>
      </p:pic>
    </p:spTree>
    <p:extLst>
      <p:ext uri="{BB962C8B-B14F-4D97-AF65-F5344CB8AC3E}">
        <p14:creationId xmlns:p14="http://schemas.microsoft.com/office/powerpoint/2010/main" val="2824323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p:txBody>
          <a:bodyPr>
            <a:normAutofit/>
          </a:bodyPr>
          <a:lstStyle/>
          <a:p>
            <a:r>
              <a:rPr lang="en-GB" sz="4000" b="1" dirty="0"/>
              <a:t>Examples Questions</a:t>
            </a:r>
          </a:p>
        </p:txBody>
      </p:sp>
      <p:sp>
        <p:nvSpPr>
          <p:cNvPr id="6" name="Content Placeholder 5">
            <a:extLst>
              <a:ext uri="{FF2B5EF4-FFF2-40B4-BE49-F238E27FC236}">
                <a16:creationId xmlns:a16="http://schemas.microsoft.com/office/drawing/2014/main" id="{7E70AA87-FD39-B737-4495-43A819444E8D}"/>
              </a:ext>
            </a:extLst>
          </p:cNvPr>
          <p:cNvSpPr>
            <a:spLocks noGrp="1"/>
          </p:cNvSpPr>
          <p:nvPr>
            <p:ph idx="1"/>
          </p:nvPr>
        </p:nvSpPr>
        <p:spPr/>
        <p:txBody>
          <a:bodyPr>
            <a:normAutofit fontScale="92500" lnSpcReduction="10000"/>
          </a:bodyPr>
          <a:lstStyle/>
          <a:p>
            <a:r>
              <a:rPr lang="en-GB" dirty="0"/>
              <a:t>Are there any Cultural or Spirituality Beliefs around mental health that you would like us to be aware of? </a:t>
            </a:r>
          </a:p>
          <a:p>
            <a:r>
              <a:rPr lang="en-GB" dirty="0"/>
              <a:t>How do you feel your Culture and Spirituality positively and negatively impacts your mental health? </a:t>
            </a:r>
          </a:p>
          <a:p>
            <a:r>
              <a:rPr lang="en-GB" dirty="0"/>
              <a:t>What does positive mental health mean to you?</a:t>
            </a:r>
          </a:p>
          <a:p>
            <a:r>
              <a:rPr lang="en-GB" dirty="0"/>
              <a:t>What could be done to better support individuals from Ethnic Minority Communities with their mental health?</a:t>
            </a:r>
          </a:p>
          <a:p>
            <a:pPr marL="0" indent="0">
              <a:buNone/>
            </a:pPr>
            <a:endParaRPr lang="en-GB" dirty="0"/>
          </a:p>
        </p:txBody>
      </p:sp>
    </p:spTree>
    <p:extLst>
      <p:ext uri="{BB962C8B-B14F-4D97-AF65-F5344CB8AC3E}">
        <p14:creationId xmlns:p14="http://schemas.microsoft.com/office/powerpoint/2010/main" val="1276539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aphical user interface, text, application&#10;&#10;Description automatically generated"/>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66200" y="443944"/>
            <a:ext cx="8229600" cy="1143000"/>
          </a:xfrm>
        </p:spPr>
        <p:txBody>
          <a:bodyPr>
            <a:normAutofit/>
          </a:bodyPr>
          <a:lstStyle/>
          <a:p>
            <a:r>
              <a:rPr lang="en-GB" sz="4000" b="1" dirty="0"/>
              <a:t>Practical Tips</a:t>
            </a:r>
          </a:p>
        </p:txBody>
      </p:sp>
      <p:graphicFrame>
        <p:nvGraphicFramePr>
          <p:cNvPr id="15" name="Content Placeholder 9">
            <a:extLst>
              <a:ext uri="{FF2B5EF4-FFF2-40B4-BE49-F238E27FC236}">
                <a16:creationId xmlns:a16="http://schemas.microsoft.com/office/drawing/2014/main" id="{A7C1FBC0-7A6E-8421-7E2B-BBA62A5893AE}"/>
              </a:ext>
            </a:extLst>
          </p:cNvPr>
          <p:cNvGraphicFramePr>
            <a:graphicFrameLocks noGrp="1"/>
          </p:cNvGraphicFramePr>
          <p:nvPr>
            <p:ph idx="1"/>
            <p:extLst>
              <p:ext uri="{D42A27DB-BD31-4B8C-83A1-F6EECF244321}">
                <p14:modId xmlns:p14="http://schemas.microsoft.com/office/powerpoint/2010/main" val="1501889826"/>
              </p:ext>
            </p:extLst>
          </p:nvPr>
        </p:nvGraphicFramePr>
        <p:xfrm>
          <a:off x="0" y="1600200"/>
          <a:ext cx="9144000" cy="463711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81714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6" name="Title 5"/>
          <p:cNvSpPr>
            <a:spLocks noGrp="1"/>
          </p:cNvSpPr>
          <p:nvPr>
            <p:ph type="title"/>
          </p:nvPr>
        </p:nvSpPr>
        <p:spPr>
          <a:xfrm>
            <a:off x="457200" y="457819"/>
            <a:ext cx="8229600" cy="1143000"/>
          </a:xfrm>
        </p:spPr>
        <p:txBody>
          <a:bodyPr/>
          <a:lstStyle/>
          <a:p>
            <a:r>
              <a:rPr lang="en-GB" b="1" dirty="0"/>
              <a:t>Additional Resources and Support</a:t>
            </a:r>
          </a:p>
        </p:txBody>
      </p:sp>
      <p:sp>
        <p:nvSpPr>
          <p:cNvPr id="2" name="Content Placeholder 1"/>
          <p:cNvSpPr>
            <a:spLocks noGrp="1"/>
          </p:cNvSpPr>
          <p:nvPr>
            <p:ph idx="1"/>
          </p:nvPr>
        </p:nvSpPr>
        <p:spPr/>
        <p:txBody>
          <a:bodyPr>
            <a:normAutofit/>
          </a:bodyPr>
          <a:lstStyle/>
          <a:p>
            <a:pPr marL="0" indent="0">
              <a:buNone/>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indent="0">
              <a:buNone/>
            </a:pPr>
            <a:endParaRPr lang="en-GB" sz="2800" dirty="0"/>
          </a:p>
          <a:p>
            <a:pPr marL="0" indent="0">
              <a:buNone/>
            </a:pPr>
            <a:endParaRPr lang="en-GB" dirty="0"/>
          </a:p>
        </p:txBody>
      </p:sp>
      <p:sp>
        <p:nvSpPr>
          <p:cNvPr id="4" name="TextBox 3">
            <a:extLst>
              <a:ext uri="{FF2B5EF4-FFF2-40B4-BE49-F238E27FC236}">
                <a16:creationId xmlns:a16="http://schemas.microsoft.com/office/drawing/2014/main" id="{D43D2ECE-700E-00EA-C930-DDC1CECAF311}"/>
              </a:ext>
            </a:extLst>
          </p:cNvPr>
          <p:cNvSpPr txBox="1"/>
          <p:nvPr/>
        </p:nvSpPr>
        <p:spPr>
          <a:xfrm>
            <a:off x="457200" y="1714097"/>
            <a:ext cx="8507288" cy="3851760"/>
          </a:xfrm>
          <a:prstGeom prst="rect">
            <a:avLst/>
          </a:prstGeom>
          <a:noFill/>
        </p:spPr>
        <p:txBody>
          <a:bodyPr wrap="square">
            <a:spAutoFit/>
          </a:bodyPr>
          <a:lstStyle/>
          <a:p>
            <a:pPr>
              <a:lnSpc>
                <a:spcPct val="107000"/>
              </a:lnSpc>
              <a:spcAft>
                <a:spcPts val="800"/>
              </a:spcAft>
            </a:pPr>
            <a:r>
              <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https://www.adharproject.org/</a:t>
            </a: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https://www.baatn.org.uk/</a:t>
            </a:r>
            <a:endPar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https://www.blackmindsmatteruk.com/</a:t>
            </a:r>
            <a:endPar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hlinkClick r:id="rId9"/>
              </a:rPr>
              <a:t>https://www.mind.org.uk/information-support/tips-for-everyday-living/racism-and-mental-health/useful-contacts</a:t>
            </a: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5604325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Content Placeholder 1"/>
          <p:cNvSpPr>
            <a:spLocks noGrp="1"/>
          </p:cNvSpPr>
          <p:nvPr>
            <p:ph idx="1"/>
          </p:nvPr>
        </p:nvSpPr>
        <p:spPr/>
        <p:txBody>
          <a:bodyPr>
            <a:normAutofit/>
          </a:bodyPr>
          <a:lstStyle/>
          <a:p>
            <a:pPr marL="0" indent="0">
              <a:buNone/>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indent="0">
              <a:buNone/>
            </a:pPr>
            <a:endParaRPr lang="en-GB" sz="2800" dirty="0"/>
          </a:p>
          <a:p>
            <a:pPr marL="0" indent="0">
              <a:buNone/>
            </a:pPr>
            <a:endParaRPr lang="en-GB" dirty="0"/>
          </a:p>
        </p:txBody>
      </p:sp>
      <p:sp>
        <p:nvSpPr>
          <p:cNvPr id="4" name="TextBox 3">
            <a:extLst>
              <a:ext uri="{FF2B5EF4-FFF2-40B4-BE49-F238E27FC236}">
                <a16:creationId xmlns:a16="http://schemas.microsoft.com/office/drawing/2014/main" id="{D43D2ECE-700E-00EA-C930-DDC1CECAF311}"/>
              </a:ext>
            </a:extLst>
          </p:cNvPr>
          <p:cNvSpPr txBox="1"/>
          <p:nvPr/>
        </p:nvSpPr>
        <p:spPr>
          <a:xfrm>
            <a:off x="318356" y="819825"/>
            <a:ext cx="8507288" cy="5037276"/>
          </a:xfrm>
          <a:prstGeom prst="rect">
            <a:avLst/>
          </a:prstGeom>
          <a:noFill/>
        </p:spPr>
        <p:txBody>
          <a:bodyPr wrap="square">
            <a:spAutoFit/>
          </a:bodyPr>
          <a:lstStyle/>
          <a:p>
            <a:pPr>
              <a:lnSpc>
                <a:spcPct val="107000"/>
              </a:lnSpc>
              <a:spcAft>
                <a:spcPts val="800"/>
              </a:spcAft>
            </a:pPr>
            <a:r>
              <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https://www.nilaari.co.uk/</a:t>
            </a: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sng" strike="noStrike" kern="1200" cap="none" spc="0" normalizeH="0" baseline="0" noProof="0" dirty="0">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8"/>
              </a:rPr>
              <a:t>https://www.rethink.org/advice-and-information/living-with-mental-illness/wellbeing-physical-health/black-asian-and-minority-ethnic-mental-health/</a:t>
            </a: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9"/>
              </a:rPr>
              <a:t>https://www.youngblackpsych.com/</a:t>
            </a: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Please feel free to contact the Mental Health Support Team via your schools Designated Mental Health Lead if you require more support.</a:t>
            </a:r>
          </a:p>
        </p:txBody>
      </p:sp>
    </p:spTree>
    <p:extLst>
      <p:ext uri="{BB962C8B-B14F-4D97-AF65-F5344CB8AC3E}">
        <p14:creationId xmlns:p14="http://schemas.microsoft.com/office/powerpoint/2010/main" val="39829912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57200" y="229452"/>
            <a:ext cx="8229600" cy="1143000"/>
          </a:xfrm>
        </p:spPr>
        <p:txBody>
          <a:bodyPr>
            <a:normAutofit/>
          </a:bodyPr>
          <a:lstStyle/>
          <a:p>
            <a:r>
              <a:rPr lang="en-GB" sz="4000" b="1" dirty="0"/>
              <a:t>Further Research </a:t>
            </a:r>
          </a:p>
        </p:txBody>
      </p:sp>
      <p:sp>
        <p:nvSpPr>
          <p:cNvPr id="10" name="Content Placeholder 9">
            <a:extLst>
              <a:ext uri="{FF2B5EF4-FFF2-40B4-BE49-F238E27FC236}">
                <a16:creationId xmlns:a16="http://schemas.microsoft.com/office/drawing/2014/main" id="{79F13178-08D3-9E71-FBD4-C8D3A7ED34BE}"/>
              </a:ext>
            </a:extLst>
          </p:cNvPr>
          <p:cNvSpPr>
            <a:spLocks noGrp="1"/>
          </p:cNvSpPr>
          <p:nvPr>
            <p:ph idx="1"/>
          </p:nvPr>
        </p:nvSpPr>
        <p:spPr>
          <a:xfrm>
            <a:off x="457200" y="1435942"/>
            <a:ext cx="8229600" cy="4925144"/>
          </a:xfrm>
        </p:spPr>
        <p:txBody>
          <a:bodyPr>
            <a:noAutofit/>
          </a:bodyPr>
          <a:lstStyle/>
          <a:p>
            <a:r>
              <a:rPr lang="en-GB" sz="1700" dirty="0">
                <a:hlinkClick r:id="rId6"/>
              </a:rPr>
              <a:t>https://www.ethnicity-facts-figures.service.gov.uk/style-guide/writing-about-ethnicity</a:t>
            </a:r>
            <a:r>
              <a:rPr lang="en-GB" sz="1700" dirty="0"/>
              <a:t>  </a:t>
            </a:r>
          </a:p>
          <a:p>
            <a:r>
              <a:rPr lang="en-GB" sz="1700" dirty="0">
                <a:hlinkClick r:id="rId7"/>
              </a:rPr>
              <a:t>https://www.birmingham.gov.uk/info/20057/about_birmingham/1294/population_and_census/5</a:t>
            </a:r>
            <a:r>
              <a:rPr lang="en-GB" sz="1700" dirty="0"/>
              <a:t>   </a:t>
            </a:r>
          </a:p>
          <a:p>
            <a:r>
              <a:rPr lang="en-GB" sz="1700" dirty="0">
                <a:hlinkClick r:id="rId8"/>
              </a:rPr>
              <a:t>https://www.centreformentalhealth.org.uk/sites/default/files/2022-04/CentreforMH_inequalities_factsheet_YPfromracialisedcommunities_1.pdf</a:t>
            </a:r>
            <a:r>
              <a:rPr lang="en-GB" sz="1700" dirty="0"/>
              <a:t> </a:t>
            </a:r>
          </a:p>
          <a:p>
            <a:r>
              <a:rPr lang="en-GB" sz="1700" dirty="0">
                <a:hlinkClick r:id="rId9"/>
              </a:rPr>
              <a:t>https://irr.org.uk/research/statistics/health/</a:t>
            </a:r>
            <a:r>
              <a:rPr lang="en-GB" sz="1700" dirty="0"/>
              <a:t> </a:t>
            </a:r>
          </a:p>
          <a:p>
            <a:r>
              <a:rPr lang="en-GB" sz="1700" dirty="0">
                <a:hlinkClick r:id="rId10"/>
              </a:rPr>
              <a:t>https://mentalhealth-uk.org/black-asian-and-minority-ethnic-bame-mental-health/</a:t>
            </a:r>
            <a:r>
              <a:rPr lang="en-GB" sz="1700" dirty="0"/>
              <a:t> </a:t>
            </a:r>
          </a:p>
          <a:p>
            <a:r>
              <a:rPr lang="en-GB" sz="1700" dirty="0">
                <a:hlinkClick r:id="rId10"/>
              </a:rPr>
              <a:t>https://mentalhealth-uk.org/black-asian-and-minority-ethnic-bame-mental-health/</a:t>
            </a:r>
            <a:r>
              <a:rPr lang="en-GB" sz="1700" dirty="0"/>
              <a:t> </a:t>
            </a:r>
          </a:p>
          <a:p>
            <a:r>
              <a:rPr kumimoji="0" lang="en-GB" sz="17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Times New Roman" panose="02020603050405020304" pitchFamily="18" charset="0"/>
              </a:rPr>
              <a:t>https://www.mind.org.uk/about-us/our-strategy/becoming-a-truly-anti-racist-organisation/facts-and-figures-about-racism-and-mental-health/#:~:text=Black%20and%20Black%20British%20women,British%20White%20women%20(16%25).&amp;text=People%20from%20Black%20and%20Minority,diagnosed%20with%20a%20psychotic%20disorder  </a:t>
            </a:r>
          </a:p>
          <a:p>
            <a:r>
              <a:rPr lang="en-GB" sz="1700" dirty="0">
                <a:hlinkClick r:id="rId11"/>
              </a:rPr>
              <a:t>https://www.themix.org.uk/mental-health/mental-health-treatments/black-peoples-experiences-of-mental-health-services-25781.html</a:t>
            </a:r>
            <a:r>
              <a:rPr lang="en-GB" sz="1700" dirty="0"/>
              <a:t> </a:t>
            </a:r>
          </a:p>
        </p:txBody>
      </p:sp>
    </p:spTree>
    <p:extLst>
      <p:ext uri="{BB962C8B-B14F-4D97-AF65-F5344CB8AC3E}">
        <p14:creationId xmlns:p14="http://schemas.microsoft.com/office/powerpoint/2010/main" val="2726413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2" name="Title 1"/>
          <p:cNvSpPr>
            <a:spLocks noGrp="1"/>
          </p:cNvSpPr>
          <p:nvPr>
            <p:ph type="title"/>
          </p:nvPr>
        </p:nvSpPr>
        <p:spPr>
          <a:xfrm>
            <a:off x="457200" y="433580"/>
            <a:ext cx="8229600" cy="1143000"/>
          </a:xfrm>
        </p:spPr>
        <p:txBody>
          <a:bodyPr>
            <a:normAutofit/>
          </a:bodyPr>
          <a:lstStyle/>
          <a:p>
            <a:r>
              <a:rPr lang="en-GB" sz="4000" b="1" dirty="0"/>
              <a:t>Check-out Questions </a:t>
            </a:r>
          </a:p>
        </p:txBody>
      </p:sp>
      <p:sp>
        <p:nvSpPr>
          <p:cNvPr id="10" name="Content Placeholder 9">
            <a:extLst>
              <a:ext uri="{FF2B5EF4-FFF2-40B4-BE49-F238E27FC236}">
                <a16:creationId xmlns:a16="http://schemas.microsoft.com/office/drawing/2014/main" id="{79F13178-08D3-9E71-FBD4-C8D3A7ED34BE}"/>
              </a:ext>
            </a:extLst>
          </p:cNvPr>
          <p:cNvSpPr>
            <a:spLocks noGrp="1"/>
          </p:cNvSpPr>
          <p:nvPr>
            <p:ph idx="1"/>
          </p:nvPr>
        </p:nvSpPr>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How much do you know or understand about mental health in Ethnic Minority Communities?</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How confident and comfortable do you feel about talking to children, young people and their families from Ethnic Minority Communities about their mental health?</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GB" sz="2400" dirty="0">
              <a:solidFill>
                <a:prstClr val="black"/>
              </a:solidFill>
              <a:latin typeface="Calibri"/>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What is something from this training that you are going to implement in your school? </a:t>
            </a:r>
          </a:p>
        </p:txBody>
      </p:sp>
    </p:spTree>
    <p:extLst>
      <p:ext uri="{BB962C8B-B14F-4D97-AF65-F5344CB8AC3E}">
        <p14:creationId xmlns:p14="http://schemas.microsoft.com/office/powerpoint/2010/main" val="13727037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10" name="Content Placeholder 9">
            <a:extLst>
              <a:ext uri="{FF2B5EF4-FFF2-40B4-BE49-F238E27FC236}">
                <a16:creationId xmlns:a16="http://schemas.microsoft.com/office/drawing/2014/main" id="{79F13178-08D3-9E71-FBD4-C8D3A7ED34BE}"/>
              </a:ext>
            </a:extLst>
          </p:cNvPr>
          <p:cNvSpPr>
            <a:spLocks noGrp="1"/>
          </p:cNvSpPr>
          <p:nvPr>
            <p:ph idx="1"/>
          </p:nvPr>
        </p:nvSpPr>
        <p:spPr>
          <a:xfrm>
            <a:off x="0" y="2761360"/>
            <a:ext cx="9144000" cy="1335279"/>
          </a:xfrm>
        </p:spPr>
        <p:txBody>
          <a:bodyPr>
            <a:normAutofit/>
          </a:bodyPr>
          <a:lstStyle/>
          <a:p>
            <a:pPr marL="0" marR="0" lvl="0" indent="0" algn="ctr" defTabSz="914400" rtl="0" eaLnBrk="1" fontAlgn="auto" latinLnBrk="0" hangingPunct="1">
              <a:lnSpc>
                <a:spcPct val="100000"/>
              </a:lnSpc>
              <a:spcBef>
                <a:spcPct val="20000"/>
              </a:spcBef>
              <a:spcAft>
                <a:spcPts val="0"/>
              </a:spcAft>
              <a:buClrTx/>
              <a:buSz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This workshop was created by Belle Wellington and Rayne Isaac Education Mental Health Practitioners</a:t>
            </a:r>
          </a:p>
        </p:txBody>
      </p:sp>
    </p:spTree>
    <p:extLst>
      <p:ext uri="{BB962C8B-B14F-4D97-AF65-F5344CB8AC3E}">
        <p14:creationId xmlns:p14="http://schemas.microsoft.com/office/powerpoint/2010/main" val="28564662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pic>
        <p:nvPicPr>
          <p:cNvPr id="15362" name="Picture 2"/>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466200" y="1353216"/>
            <a:ext cx="8229600" cy="3083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2868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9058" y="0"/>
            <a:ext cx="2857500" cy="1080135"/>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0" y="5966225"/>
            <a:ext cx="9162000" cy="903600"/>
          </a:xfrm>
          <a:prstGeom prst="rect">
            <a:avLst/>
          </a:prstGeom>
        </p:spPr>
      </p:pic>
      <p:sp>
        <p:nvSpPr>
          <p:cNvPr id="5" name="Rectangle 4"/>
          <p:cNvSpPr/>
          <p:nvPr/>
        </p:nvSpPr>
        <p:spPr>
          <a:xfrm>
            <a:off x="1667217" y="4437162"/>
            <a:ext cx="224742" cy="307777"/>
          </a:xfrm>
          <a:prstGeom prst="rect">
            <a:avLst/>
          </a:prstGeom>
        </p:spPr>
        <p:txBody>
          <a:bodyPr wrap="none">
            <a:spAutoFit/>
          </a:bodyPr>
          <a:lstStyle/>
          <a:p>
            <a:r>
              <a:rPr lang="en-GB" sz="1400" dirty="0">
                <a:solidFill>
                  <a:prstClr val="black"/>
                </a:solidFill>
              </a:rPr>
              <a:t> </a:t>
            </a:r>
            <a:endParaRPr lang="en-GB" dirty="0"/>
          </a:p>
        </p:txBody>
      </p:sp>
      <p:pic>
        <p:nvPicPr>
          <p:cNvPr id="11" name="Picture 10" descr="cid:image001.png@01D59E10.22AE6EE0"/>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7308304" y="140332"/>
            <a:ext cx="1416749" cy="576064"/>
          </a:xfrm>
          <a:prstGeom prst="rect">
            <a:avLst/>
          </a:prstGeom>
          <a:noFill/>
          <a:ln>
            <a:noFill/>
          </a:ln>
        </p:spPr>
      </p:pic>
      <p:sp>
        <p:nvSpPr>
          <p:cNvPr id="6" name="Title 1"/>
          <p:cNvSpPr>
            <a:spLocks noGrp="1"/>
          </p:cNvSpPr>
          <p:nvPr>
            <p:ph type="title"/>
          </p:nvPr>
        </p:nvSpPr>
        <p:spPr>
          <a:xfrm>
            <a:off x="1115616" y="1022916"/>
            <a:ext cx="8229600" cy="1143000"/>
          </a:xfrm>
        </p:spPr>
        <p:txBody>
          <a:bodyPr>
            <a:normAutofit fontScale="90000"/>
          </a:bodyPr>
          <a:lstStyle/>
          <a:p>
            <a:r>
              <a:rPr lang="en-GB" sz="4800" b="1" dirty="0">
                <a:solidFill>
                  <a:schemeClr val="tx1"/>
                </a:solidFill>
              </a:rPr>
              <a:t>Feedback welcome!</a:t>
            </a:r>
            <a:br>
              <a:rPr lang="en-GB" sz="4800" b="1" dirty="0">
                <a:solidFill>
                  <a:schemeClr val="tx1"/>
                </a:solidFill>
              </a:rPr>
            </a:br>
            <a:endParaRPr lang="en-GB" sz="4800" b="1" dirty="0">
              <a:solidFill>
                <a:schemeClr val="tx1"/>
              </a:solidFill>
            </a:endParaRPr>
          </a:p>
        </p:txBody>
      </p:sp>
      <p:sp>
        <p:nvSpPr>
          <p:cNvPr id="2" name="Rectangle 2">
            <a:extLst>
              <a:ext uri="{FF2B5EF4-FFF2-40B4-BE49-F238E27FC236}">
                <a16:creationId xmlns:a16="http://schemas.microsoft.com/office/drawing/2014/main" id="{DC3B3302-A474-9ED8-143D-FA5C0C774465}"/>
              </a:ext>
            </a:extLst>
          </p:cNvPr>
          <p:cNvSpPr>
            <a:spLocks noChangeArrowheads="1"/>
          </p:cNvSpPr>
          <p:nvPr/>
        </p:nvSpPr>
        <p:spPr bwMode="auto">
          <a:xfrm>
            <a:off x="922809" y="1607849"/>
            <a:ext cx="4476418"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Click 'FTB Early Help', then select 'MHST'</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7"/>
              </a:rPr>
              <a:t>https://survey.bwc.nhs.uk/</a:t>
            </a:r>
            <a:endParaRPr kumimoji="0" lang="en-GB" altLang="en-US" sz="20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Or scan the QR code below:</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2049" name="Picture 1" descr="A qr code on a white background&#10;&#10;Description automatically generated">
            <a:extLst>
              <a:ext uri="{FF2B5EF4-FFF2-40B4-BE49-F238E27FC236}">
                <a16:creationId xmlns:a16="http://schemas.microsoft.com/office/drawing/2014/main" id="{F3CD17BA-B7B9-E8D3-164C-50C6941BD8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00859" y="3577776"/>
            <a:ext cx="1669110" cy="1669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90015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7EBA25E3E67442A6255883748AA41F" ma:contentTypeVersion="16" ma:contentTypeDescription="Create a new document." ma:contentTypeScope="" ma:versionID="9349645ca1892bd25f492d6280cb3477">
  <xsd:schema xmlns:xsd="http://www.w3.org/2001/XMLSchema" xmlns:xs="http://www.w3.org/2001/XMLSchema" xmlns:p="http://schemas.microsoft.com/office/2006/metadata/properties" xmlns:ns1="http://schemas.microsoft.com/sharepoint/v3" xmlns:ns2="be890838-33a1-43fb-ac1b-1f74c4cd2f42" xmlns:ns3="a202d216-1f26-4719-931a-3da1a2f5b4de" targetNamespace="http://schemas.microsoft.com/office/2006/metadata/properties" ma:root="true" ma:fieldsID="02a471da314f2bce350d43618e7ee8d4" ns1:_="" ns2:_="" ns3:_="">
    <xsd:import namespace="http://schemas.microsoft.com/sharepoint/v3"/>
    <xsd:import namespace="be890838-33a1-43fb-ac1b-1f74c4cd2f42"/>
    <xsd:import namespace="a202d216-1f26-4719-931a-3da1a2f5b4d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1:_ip_UnifiedCompliancePolicyProperties" minOccurs="0"/>
                <xsd:element ref="ns1:_ip_UnifiedCompliancePolicyUIAction" minOccurs="0"/>
                <xsd:element ref="ns3:MediaServiceDateTaken" minOccurs="0"/>
                <xsd:element ref="ns3:MediaServiceObjectDetectorVersions"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90838-33a1-43fb-ac1b-1f74c4cd2f4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f2866d2-c2ca-4bcf-97d9-d1387dad421a}" ma:internalName="TaxCatchAll" ma:showField="CatchAllData" ma:web="be890838-33a1-43fb-ac1b-1f74c4cd2f4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202d216-1f26-4719-931a-3da1a2f5b4d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a202d216-1f26-4719-931a-3da1a2f5b4de">
      <Terms xmlns="http://schemas.microsoft.com/office/infopath/2007/PartnerControls"/>
    </lcf76f155ced4ddcb4097134ff3c332f>
    <TaxCatchAll xmlns="be890838-33a1-43fb-ac1b-1f74c4cd2f42"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4BC7C5-943C-4CDD-AAED-FF7098F4FC97}"/>
</file>

<file path=customXml/itemProps2.xml><?xml version="1.0" encoding="utf-8"?>
<ds:datastoreItem xmlns:ds="http://schemas.openxmlformats.org/officeDocument/2006/customXml" ds:itemID="{FEE75D27-05DC-402E-A61B-DC3AAA252B4C}">
  <ds:schemaRefs>
    <ds:schemaRef ds:uri="http://schemas.microsoft.com/office/2006/metadata/properties"/>
    <ds:schemaRef ds:uri="http://schemas.microsoft.com/office/infopath/2007/PartnerControls"/>
    <ds:schemaRef ds:uri="http://schemas.microsoft.com/sharepoint/v3"/>
    <ds:schemaRef ds:uri="a202d216-1f26-4719-931a-3da1a2f5b4de"/>
    <ds:schemaRef ds:uri="be890838-33a1-43fb-ac1b-1f74c4cd2f42"/>
  </ds:schemaRefs>
</ds:datastoreItem>
</file>

<file path=customXml/itemProps3.xml><?xml version="1.0" encoding="utf-8"?>
<ds:datastoreItem xmlns:ds="http://schemas.openxmlformats.org/officeDocument/2006/customXml" ds:itemID="{52B878A8-7A7B-43AE-91CB-A412AA4B06F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915</TotalTime>
  <Words>1939</Words>
  <Application>Microsoft Office PowerPoint</Application>
  <PresentationFormat>On-screen Show (4:3)</PresentationFormat>
  <Paragraphs>203</Paragraphs>
  <Slides>23</Slides>
  <Notes>17</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Promoting Positive Mental Health in Children and Young People from Ethnic Minority Communities</vt:lpstr>
      <vt:lpstr>Who We Are!</vt:lpstr>
      <vt:lpstr>Aim</vt:lpstr>
      <vt:lpstr>PowerPoint Presentation</vt:lpstr>
      <vt:lpstr>Terminology  </vt:lpstr>
      <vt:lpstr>Initial Check-in Questions </vt:lpstr>
      <vt:lpstr>Why Are We Talking About This?</vt:lpstr>
      <vt:lpstr>Birmingham’s Population*</vt:lpstr>
      <vt:lpstr>Important Statistics  </vt:lpstr>
      <vt:lpstr>Yet…</vt:lpstr>
      <vt:lpstr>Common Barriers Experienced</vt:lpstr>
      <vt:lpstr>Common Barriers Experienced Continued</vt:lpstr>
      <vt:lpstr>Starting The Conversation </vt:lpstr>
      <vt:lpstr>Activity</vt:lpstr>
      <vt:lpstr>Examples Questions</vt:lpstr>
      <vt:lpstr>Practical Tips</vt:lpstr>
      <vt:lpstr>Additional Resources and Support</vt:lpstr>
      <vt:lpstr>PowerPoint Presentation</vt:lpstr>
      <vt:lpstr>Further Research </vt:lpstr>
      <vt:lpstr>Check-out Questions </vt:lpstr>
      <vt:lpstr>PowerPoint Presentation</vt:lpstr>
      <vt:lpstr>PowerPoint Presentation</vt:lpstr>
      <vt:lpstr>Feedback welcome! </vt:lpstr>
    </vt:vector>
  </TitlesOfParts>
  <Company>Birmingham Childrens Hospital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Betts Laura (RQ3) BCH</dc:creator>
  <cp:lastModifiedBy>WELLINGTON, Annabelle (BIRMINGHAM WOMEN'S AND CHILDREN'S NHS FOUNDATION TRUST)</cp:lastModifiedBy>
  <cp:revision>46</cp:revision>
  <dcterms:created xsi:type="dcterms:W3CDTF">2018-11-06T10:36:08Z</dcterms:created>
  <dcterms:modified xsi:type="dcterms:W3CDTF">2024-10-30T09:35:42Z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0x0101003C7EBA25E3E67442A6255883748AA41F</vt:lpwstr>
  </property>
  <property fmtid="{D5CDD505-2E9C-101B-9397-08002B2CF9AE}" pid="3" name="MediaServiceImageTags">
    <vt:lpwstr/>
  </property>
</Properties>
</file>